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57" r:id="rId3"/>
    <p:sldId id="258" r:id="rId4"/>
    <p:sldId id="281" r:id="rId5"/>
    <p:sldId id="259" r:id="rId6"/>
    <p:sldId id="260" r:id="rId7"/>
    <p:sldId id="283" r:id="rId8"/>
    <p:sldId id="263" r:id="rId9"/>
    <p:sldId id="282" r:id="rId10"/>
    <p:sldId id="269" r:id="rId11"/>
    <p:sldId id="267" r:id="rId12"/>
    <p:sldId id="285" r:id="rId13"/>
    <p:sldId id="268" r:id="rId14"/>
    <p:sldId id="274" r:id="rId15"/>
    <p:sldId id="261" r:id="rId16"/>
    <p:sldId id="271" r:id="rId17"/>
    <p:sldId id="275" r:id="rId18"/>
    <p:sldId id="279" r:id="rId19"/>
    <p:sldId id="277" r:id="rId20"/>
    <p:sldId id="278" r:id="rId21"/>
    <p:sldId id="280" r:id="rId22"/>
    <p:sldId id="27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616" userDrawn="1">
          <p15:clr>
            <a:srgbClr val="A4A3A4"/>
          </p15:clr>
        </p15:guide>
        <p15:guide id="3" orient="horz" pos="21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EC"/>
    <a:srgbClr val="2F38F9"/>
    <a:srgbClr val="FF38F7"/>
    <a:srgbClr val="FD32FF"/>
    <a:srgbClr val="36FFF7"/>
    <a:srgbClr val="FF8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5"/>
    <p:restoredTop sz="70000"/>
  </p:normalViewPr>
  <p:slideViewPr>
    <p:cSldViewPr snapToGrid="0" snapToObjects="1" showGuides="1">
      <p:cViewPr>
        <p:scale>
          <a:sx n="67" d="100"/>
          <a:sy n="67" d="100"/>
        </p:scale>
        <p:origin x="1768" y="56"/>
      </p:cViewPr>
      <p:guideLst>
        <p:guide pos="5616"/>
        <p:guide orient="horz" pos="21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5DBE20-C1C2-1547-AC5A-629EF6E10CD9}" type="datetimeFigureOut">
              <a:rPr lang="en-US" smtClean="0"/>
              <a:t>9/17/19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C4247-2F24-9249-BD3E-A370BB99F88D}" type="slidenum">
              <a:rPr lang="en-US" smtClean="0"/>
              <a:t>‹#›</a:t>
            </a:fld>
            <a:endParaRPr lang="en-US"/>
          </a:p>
        </p:txBody>
      </p:sp>
    </p:spTree>
    <p:extLst>
      <p:ext uri="{BB962C8B-B14F-4D97-AF65-F5344CB8AC3E}">
        <p14:creationId xmlns:p14="http://schemas.microsoft.com/office/powerpoint/2010/main" val="92196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Shelly Trigg and I’m a postdoctoral researcher in Steven Robert’s lab at the University of Washington in the School of Aquatic and Fishery sciences. Today I’m going to talk about a study on how temperature impacts oyster development through its influence on hundreds proteins</a:t>
            </a:r>
          </a:p>
        </p:txBody>
      </p:sp>
      <p:sp>
        <p:nvSpPr>
          <p:cNvPr id="4" name="Slide Number Placeholder 3"/>
          <p:cNvSpPr>
            <a:spLocks noGrp="1"/>
          </p:cNvSpPr>
          <p:nvPr>
            <p:ph type="sldNum" sz="quarter" idx="5"/>
          </p:nvPr>
        </p:nvSpPr>
        <p:spPr/>
        <p:txBody>
          <a:bodyPr/>
          <a:lstStyle/>
          <a:p>
            <a:fld id="{7DFC4247-2F24-9249-BD3E-A370BB99F88D}" type="slidenum">
              <a:rPr lang="en-US" smtClean="0"/>
              <a:t>1</a:t>
            </a:fld>
            <a:endParaRPr lang="en-US"/>
          </a:p>
        </p:txBody>
      </p:sp>
    </p:spTree>
    <p:extLst>
      <p:ext uri="{BB962C8B-B14F-4D97-AF65-F5344CB8AC3E}">
        <p14:creationId xmlns:p14="http://schemas.microsoft.com/office/powerpoint/2010/main" val="456336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C4247-2F24-9249-BD3E-A370BB99F88D}" type="slidenum">
              <a:rPr lang="en-US" smtClean="0"/>
              <a:t>11</a:t>
            </a:fld>
            <a:endParaRPr lang="en-US"/>
          </a:p>
        </p:txBody>
      </p:sp>
    </p:spTree>
    <p:extLst>
      <p:ext uri="{BB962C8B-B14F-4D97-AF65-F5344CB8AC3E}">
        <p14:creationId xmlns:p14="http://schemas.microsoft.com/office/powerpoint/2010/main" val="1056424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C4247-2F24-9249-BD3E-A370BB99F88D}" type="slidenum">
              <a:rPr lang="en-US" smtClean="0"/>
              <a:t>18</a:t>
            </a:fld>
            <a:endParaRPr lang="en-US"/>
          </a:p>
        </p:txBody>
      </p:sp>
    </p:spTree>
    <p:extLst>
      <p:ext uri="{BB962C8B-B14F-4D97-AF65-F5344CB8AC3E}">
        <p14:creationId xmlns:p14="http://schemas.microsoft.com/office/powerpoint/2010/main" val="1866948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C4247-2F24-9249-BD3E-A370BB99F88D}" type="slidenum">
              <a:rPr lang="en-US" smtClean="0"/>
              <a:t>19</a:t>
            </a:fld>
            <a:endParaRPr lang="en-US"/>
          </a:p>
        </p:txBody>
      </p:sp>
    </p:spTree>
    <p:extLst>
      <p:ext uri="{BB962C8B-B14F-4D97-AF65-F5344CB8AC3E}">
        <p14:creationId xmlns:p14="http://schemas.microsoft.com/office/powerpoint/2010/main" val="191306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C4247-2F24-9249-BD3E-A370BB99F88D}" type="slidenum">
              <a:rPr lang="en-US" smtClean="0"/>
              <a:t>20</a:t>
            </a:fld>
            <a:endParaRPr lang="en-US"/>
          </a:p>
        </p:txBody>
      </p:sp>
    </p:spTree>
    <p:extLst>
      <p:ext uri="{BB962C8B-B14F-4D97-AF65-F5344CB8AC3E}">
        <p14:creationId xmlns:p14="http://schemas.microsoft.com/office/powerpoint/2010/main" val="2461229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C4247-2F24-9249-BD3E-A370BB99F88D}" type="slidenum">
              <a:rPr lang="en-US" smtClean="0"/>
              <a:t>21</a:t>
            </a:fld>
            <a:endParaRPr lang="en-US"/>
          </a:p>
        </p:txBody>
      </p:sp>
    </p:spTree>
    <p:extLst>
      <p:ext uri="{BB962C8B-B14F-4D97-AF65-F5344CB8AC3E}">
        <p14:creationId xmlns:p14="http://schemas.microsoft.com/office/powerpoint/2010/main" val="405332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first like to acknowledge the people who carried out the experiment part of the project. This was a WA Sea Grant funded project and was a collaboration between UW and Taylor Shellfish. Rhonda Elliot was a graduate student who did the experiment with Benoit at Taylor. Kaitlyn Mitchell was an undergrad and lab technician who did preliminary data analysis. I’d also like to acknowledge other Roberts lab members for their support. </a:t>
            </a:r>
          </a:p>
        </p:txBody>
      </p:sp>
      <p:sp>
        <p:nvSpPr>
          <p:cNvPr id="4" name="Slide Number Placeholder 3"/>
          <p:cNvSpPr>
            <a:spLocks noGrp="1"/>
          </p:cNvSpPr>
          <p:nvPr>
            <p:ph type="sldNum" sz="quarter" idx="5"/>
          </p:nvPr>
        </p:nvSpPr>
        <p:spPr/>
        <p:txBody>
          <a:bodyPr/>
          <a:lstStyle/>
          <a:p>
            <a:fld id="{7DFC4247-2F24-9249-BD3E-A370BB99F88D}" type="slidenum">
              <a:rPr lang="en-US" smtClean="0"/>
              <a:t>2</a:t>
            </a:fld>
            <a:endParaRPr lang="en-US"/>
          </a:p>
        </p:txBody>
      </p:sp>
    </p:spTree>
    <p:extLst>
      <p:ext uri="{BB962C8B-B14F-4D97-AF65-F5344CB8AC3E}">
        <p14:creationId xmlns:p14="http://schemas.microsoft.com/office/powerpoint/2010/main" val="418043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Pacific oyster are sensitive to environmental conditions especially during larval transition to early stage juveniles and during early juvenile development. The standard rearing temperature of juveniles is currently 23C, but as you know growers commonly experience mass mortality events with oyster seed typically 10-14 days post-set.  Studies have shown increased rearing temperatures can lead to increased growth rate and survival. BUT we don’t fully understand oyster physiology, why high mortality occurs, or why increased rearing temperature helps. </a:t>
            </a:r>
          </a:p>
        </p:txBody>
      </p:sp>
      <p:sp>
        <p:nvSpPr>
          <p:cNvPr id="4" name="Slide Number Placeholder 3"/>
          <p:cNvSpPr>
            <a:spLocks noGrp="1"/>
          </p:cNvSpPr>
          <p:nvPr>
            <p:ph type="sldNum" sz="quarter" idx="5"/>
          </p:nvPr>
        </p:nvSpPr>
        <p:spPr/>
        <p:txBody>
          <a:bodyPr/>
          <a:lstStyle/>
          <a:p>
            <a:fld id="{7DFC4247-2F24-9249-BD3E-A370BB99F88D}" type="slidenum">
              <a:rPr lang="en-US" smtClean="0"/>
              <a:t>3</a:t>
            </a:fld>
            <a:endParaRPr lang="en-US"/>
          </a:p>
        </p:txBody>
      </p:sp>
    </p:spTree>
    <p:extLst>
      <p:ext uri="{BB962C8B-B14F-4D97-AF65-F5344CB8AC3E}">
        <p14:creationId xmlns:p14="http://schemas.microsoft.com/office/powerpoint/2010/main" val="166937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I set out to answer the following questions: </a:t>
            </a:r>
          </a:p>
          <a:p>
            <a:endParaRPr lang="en-US" dirty="0"/>
          </a:p>
          <a:p>
            <a:r>
              <a:rPr lang="en-US" dirty="0"/>
              <a:t>IF we knew the fundamentals, we’d better know what to test for to make sure they are healthy</a:t>
            </a:r>
          </a:p>
        </p:txBody>
      </p:sp>
      <p:sp>
        <p:nvSpPr>
          <p:cNvPr id="4" name="Slide Number Placeholder 3"/>
          <p:cNvSpPr>
            <a:spLocks noGrp="1"/>
          </p:cNvSpPr>
          <p:nvPr>
            <p:ph type="sldNum" sz="quarter" idx="5"/>
          </p:nvPr>
        </p:nvSpPr>
        <p:spPr/>
        <p:txBody>
          <a:bodyPr/>
          <a:lstStyle/>
          <a:p>
            <a:fld id="{7DFC4247-2F24-9249-BD3E-A370BB99F88D}" type="slidenum">
              <a:rPr lang="en-US" smtClean="0"/>
              <a:t>4</a:t>
            </a:fld>
            <a:endParaRPr lang="en-US"/>
          </a:p>
        </p:txBody>
      </p:sp>
    </p:spTree>
    <p:extLst>
      <p:ext uri="{BB962C8B-B14F-4D97-AF65-F5344CB8AC3E}">
        <p14:creationId xmlns:p14="http://schemas.microsoft.com/office/powerpoint/2010/main" val="4224754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experimental setup was as follows:  free swimming larvae with pedal appendages were exposed to either the standard 23C or... They were held under these conditions for 13 days</a:t>
            </a:r>
          </a:p>
          <a:p>
            <a:r>
              <a:rPr lang="en-US" dirty="0"/>
              <a:t>1M seed /treatment</a:t>
            </a:r>
          </a:p>
        </p:txBody>
      </p:sp>
      <p:sp>
        <p:nvSpPr>
          <p:cNvPr id="4" name="Slide Number Placeholder 3"/>
          <p:cNvSpPr>
            <a:spLocks noGrp="1"/>
          </p:cNvSpPr>
          <p:nvPr>
            <p:ph type="sldNum" sz="quarter" idx="5"/>
          </p:nvPr>
        </p:nvSpPr>
        <p:spPr/>
        <p:txBody>
          <a:bodyPr/>
          <a:lstStyle/>
          <a:p>
            <a:fld id="{7DFC4247-2F24-9249-BD3E-A370BB99F88D}" type="slidenum">
              <a:rPr lang="en-US" smtClean="0"/>
              <a:t>5</a:t>
            </a:fld>
            <a:endParaRPr lang="en-US"/>
          </a:p>
        </p:txBody>
      </p:sp>
    </p:spTree>
    <p:extLst>
      <p:ext uri="{BB962C8B-B14F-4D97-AF65-F5344CB8AC3E}">
        <p14:creationId xmlns:p14="http://schemas.microsoft.com/office/powerpoint/2010/main" val="3296779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24 </a:t>
            </a:r>
            <a:r>
              <a:rPr lang="en-US" dirty="0" err="1"/>
              <a:t>dpf</a:t>
            </a:r>
            <a:r>
              <a:rPr lang="en-US" dirty="0"/>
              <a:t>, when the majority of settlement occurred, </a:t>
            </a:r>
          </a:p>
        </p:txBody>
      </p:sp>
      <p:sp>
        <p:nvSpPr>
          <p:cNvPr id="4" name="Slide Number Placeholder 3"/>
          <p:cNvSpPr>
            <a:spLocks noGrp="1"/>
          </p:cNvSpPr>
          <p:nvPr>
            <p:ph type="sldNum" sz="quarter" idx="5"/>
          </p:nvPr>
        </p:nvSpPr>
        <p:spPr/>
        <p:txBody>
          <a:bodyPr/>
          <a:lstStyle/>
          <a:p>
            <a:fld id="{7DFC4247-2F24-9249-BD3E-A370BB99F88D}" type="slidenum">
              <a:rPr lang="en-US" smtClean="0"/>
              <a:t>6</a:t>
            </a:fld>
            <a:endParaRPr lang="en-US"/>
          </a:p>
        </p:txBody>
      </p:sp>
    </p:spTree>
    <p:extLst>
      <p:ext uri="{BB962C8B-B14F-4D97-AF65-F5344CB8AC3E}">
        <p14:creationId xmlns:p14="http://schemas.microsoft.com/office/powerpoint/2010/main" val="1837412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seed/pool/timepoint</a:t>
            </a:r>
          </a:p>
        </p:txBody>
      </p:sp>
      <p:sp>
        <p:nvSpPr>
          <p:cNvPr id="4" name="Slide Number Placeholder 3"/>
          <p:cNvSpPr>
            <a:spLocks noGrp="1"/>
          </p:cNvSpPr>
          <p:nvPr>
            <p:ph type="sldNum" sz="quarter" idx="5"/>
          </p:nvPr>
        </p:nvSpPr>
        <p:spPr/>
        <p:txBody>
          <a:bodyPr/>
          <a:lstStyle/>
          <a:p>
            <a:fld id="{7DFC4247-2F24-9249-BD3E-A370BB99F88D}" type="slidenum">
              <a:rPr lang="en-US" smtClean="0"/>
              <a:t>7</a:t>
            </a:fld>
            <a:endParaRPr lang="en-US"/>
          </a:p>
        </p:txBody>
      </p:sp>
    </p:spTree>
    <p:extLst>
      <p:ext uri="{BB962C8B-B14F-4D97-AF65-F5344CB8AC3E}">
        <p14:creationId xmlns:p14="http://schemas.microsoft.com/office/powerpoint/2010/main" val="2079258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I’m going to walk you through some different comparisons. 1 is …</a:t>
            </a:r>
          </a:p>
        </p:txBody>
      </p:sp>
      <p:sp>
        <p:nvSpPr>
          <p:cNvPr id="4" name="Slide Number Placeholder 3"/>
          <p:cNvSpPr>
            <a:spLocks noGrp="1"/>
          </p:cNvSpPr>
          <p:nvPr>
            <p:ph type="sldNum" sz="quarter" idx="5"/>
          </p:nvPr>
        </p:nvSpPr>
        <p:spPr/>
        <p:txBody>
          <a:bodyPr/>
          <a:lstStyle/>
          <a:p>
            <a:fld id="{7DFC4247-2F24-9249-BD3E-A370BB99F88D}" type="slidenum">
              <a:rPr lang="en-US" smtClean="0"/>
              <a:t>9</a:t>
            </a:fld>
            <a:endParaRPr lang="en-US"/>
          </a:p>
        </p:txBody>
      </p:sp>
    </p:spTree>
    <p:extLst>
      <p:ext uri="{BB962C8B-B14F-4D97-AF65-F5344CB8AC3E}">
        <p14:creationId xmlns:p14="http://schemas.microsoft.com/office/powerpoint/2010/main" val="3766324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complicated plots, but I’m going to walk you through them. This is a heatmap… You can see that proteins can be clustered into 5 groups or clades. For instance, proteins in this teal group tend to show high abundance early on with a sharp decrease after 2 days flatlining through the rest of development. Where proteins in the purple group show high abundance early on but a more gradual decrease over time. So now that we can better understand protein abundances over time, we can infer what processes related to these proteins may be occurring earlier on versus later in development. </a:t>
            </a:r>
          </a:p>
        </p:txBody>
      </p:sp>
      <p:sp>
        <p:nvSpPr>
          <p:cNvPr id="4" name="Slide Number Placeholder 3"/>
          <p:cNvSpPr>
            <a:spLocks noGrp="1"/>
          </p:cNvSpPr>
          <p:nvPr>
            <p:ph type="sldNum" sz="quarter" idx="5"/>
          </p:nvPr>
        </p:nvSpPr>
        <p:spPr/>
        <p:txBody>
          <a:bodyPr/>
          <a:lstStyle/>
          <a:p>
            <a:fld id="{7DFC4247-2F24-9249-BD3E-A370BB99F88D}" type="slidenum">
              <a:rPr lang="en-US" smtClean="0"/>
              <a:t>10</a:t>
            </a:fld>
            <a:endParaRPr lang="en-US"/>
          </a:p>
        </p:txBody>
      </p:sp>
    </p:spTree>
    <p:extLst>
      <p:ext uri="{BB962C8B-B14F-4D97-AF65-F5344CB8AC3E}">
        <p14:creationId xmlns:p14="http://schemas.microsoft.com/office/powerpoint/2010/main" val="1627592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5BE410-F1D5-6540-A3F0-D4248B73DD08}"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D924A-93D5-914C-BF8F-D2C4C2779BC4}" type="slidenum">
              <a:rPr lang="en-US" smtClean="0"/>
              <a:t>‹#›</a:t>
            </a:fld>
            <a:endParaRPr lang="en-US"/>
          </a:p>
        </p:txBody>
      </p:sp>
    </p:spTree>
    <p:extLst>
      <p:ext uri="{BB962C8B-B14F-4D97-AF65-F5344CB8AC3E}">
        <p14:creationId xmlns:p14="http://schemas.microsoft.com/office/powerpoint/2010/main" val="3669932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BE410-F1D5-6540-A3F0-D4248B73DD08}"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D924A-93D5-914C-BF8F-D2C4C2779BC4}" type="slidenum">
              <a:rPr lang="en-US" smtClean="0"/>
              <a:t>‹#›</a:t>
            </a:fld>
            <a:endParaRPr lang="en-US"/>
          </a:p>
        </p:txBody>
      </p:sp>
    </p:spTree>
    <p:extLst>
      <p:ext uri="{BB962C8B-B14F-4D97-AF65-F5344CB8AC3E}">
        <p14:creationId xmlns:p14="http://schemas.microsoft.com/office/powerpoint/2010/main" val="2347871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BE410-F1D5-6540-A3F0-D4248B73DD08}"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D924A-93D5-914C-BF8F-D2C4C2779BC4}" type="slidenum">
              <a:rPr lang="en-US" smtClean="0"/>
              <a:t>‹#›</a:t>
            </a:fld>
            <a:endParaRPr lang="en-US"/>
          </a:p>
        </p:txBody>
      </p:sp>
    </p:spTree>
    <p:extLst>
      <p:ext uri="{BB962C8B-B14F-4D97-AF65-F5344CB8AC3E}">
        <p14:creationId xmlns:p14="http://schemas.microsoft.com/office/powerpoint/2010/main" val="925314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BE410-F1D5-6540-A3F0-D4248B73DD08}"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D924A-93D5-914C-BF8F-D2C4C2779BC4}" type="slidenum">
              <a:rPr lang="en-US" smtClean="0"/>
              <a:t>‹#›</a:t>
            </a:fld>
            <a:endParaRPr lang="en-US"/>
          </a:p>
        </p:txBody>
      </p:sp>
    </p:spTree>
    <p:extLst>
      <p:ext uri="{BB962C8B-B14F-4D97-AF65-F5344CB8AC3E}">
        <p14:creationId xmlns:p14="http://schemas.microsoft.com/office/powerpoint/2010/main" val="74832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5BE410-F1D5-6540-A3F0-D4248B73DD08}"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D924A-93D5-914C-BF8F-D2C4C2779BC4}" type="slidenum">
              <a:rPr lang="en-US" smtClean="0"/>
              <a:t>‹#›</a:t>
            </a:fld>
            <a:endParaRPr lang="en-US"/>
          </a:p>
        </p:txBody>
      </p:sp>
    </p:spTree>
    <p:extLst>
      <p:ext uri="{BB962C8B-B14F-4D97-AF65-F5344CB8AC3E}">
        <p14:creationId xmlns:p14="http://schemas.microsoft.com/office/powerpoint/2010/main" val="128602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5BE410-F1D5-6540-A3F0-D4248B73DD08}"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D924A-93D5-914C-BF8F-D2C4C2779BC4}" type="slidenum">
              <a:rPr lang="en-US" smtClean="0"/>
              <a:t>‹#›</a:t>
            </a:fld>
            <a:endParaRPr lang="en-US"/>
          </a:p>
        </p:txBody>
      </p:sp>
    </p:spTree>
    <p:extLst>
      <p:ext uri="{BB962C8B-B14F-4D97-AF65-F5344CB8AC3E}">
        <p14:creationId xmlns:p14="http://schemas.microsoft.com/office/powerpoint/2010/main" val="3292746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5BE410-F1D5-6540-A3F0-D4248B73DD08}" type="datetimeFigureOut">
              <a:rPr lang="en-US" smtClean="0"/>
              <a:t>9/17/19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6D924A-93D5-914C-BF8F-D2C4C2779BC4}" type="slidenum">
              <a:rPr lang="en-US" smtClean="0"/>
              <a:t>‹#›</a:t>
            </a:fld>
            <a:endParaRPr lang="en-US"/>
          </a:p>
        </p:txBody>
      </p:sp>
    </p:spTree>
    <p:extLst>
      <p:ext uri="{BB962C8B-B14F-4D97-AF65-F5344CB8AC3E}">
        <p14:creationId xmlns:p14="http://schemas.microsoft.com/office/powerpoint/2010/main" val="840667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5BE410-F1D5-6540-A3F0-D4248B73DD08}" type="datetimeFigureOut">
              <a:rPr lang="en-US" smtClean="0"/>
              <a:t>9/17/19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D924A-93D5-914C-BF8F-D2C4C2779BC4}" type="slidenum">
              <a:rPr lang="en-US" smtClean="0"/>
              <a:t>‹#›</a:t>
            </a:fld>
            <a:endParaRPr lang="en-US"/>
          </a:p>
        </p:txBody>
      </p:sp>
    </p:spTree>
    <p:extLst>
      <p:ext uri="{BB962C8B-B14F-4D97-AF65-F5344CB8AC3E}">
        <p14:creationId xmlns:p14="http://schemas.microsoft.com/office/powerpoint/2010/main" val="3450730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BE410-F1D5-6540-A3F0-D4248B73DD08}" type="datetimeFigureOut">
              <a:rPr lang="en-US" smtClean="0"/>
              <a:t>9/17/19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6D924A-93D5-914C-BF8F-D2C4C2779BC4}" type="slidenum">
              <a:rPr lang="en-US" smtClean="0"/>
              <a:t>‹#›</a:t>
            </a:fld>
            <a:endParaRPr lang="en-US"/>
          </a:p>
        </p:txBody>
      </p:sp>
    </p:spTree>
    <p:extLst>
      <p:ext uri="{BB962C8B-B14F-4D97-AF65-F5344CB8AC3E}">
        <p14:creationId xmlns:p14="http://schemas.microsoft.com/office/powerpoint/2010/main" val="3788812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5BE410-F1D5-6540-A3F0-D4248B73DD08}"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D924A-93D5-914C-BF8F-D2C4C2779BC4}" type="slidenum">
              <a:rPr lang="en-US" smtClean="0"/>
              <a:t>‹#›</a:t>
            </a:fld>
            <a:endParaRPr lang="en-US"/>
          </a:p>
        </p:txBody>
      </p:sp>
    </p:spTree>
    <p:extLst>
      <p:ext uri="{BB962C8B-B14F-4D97-AF65-F5344CB8AC3E}">
        <p14:creationId xmlns:p14="http://schemas.microsoft.com/office/powerpoint/2010/main" val="2754169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5BE410-F1D5-6540-A3F0-D4248B73DD08}"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D924A-93D5-914C-BF8F-D2C4C2779BC4}" type="slidenum">
              <a:rPr lang="en-US" smtClean="0"/>
              <a:t>‹#›</a:t>
            </a:fld>
            <a:endParaRPr lang="en-US"/>
          </a:p>
        </p:txBody>
      </p:sp>
    </p:spTree>
    <p:extLst>
      <p:ext uri="{BB962C8B-B14F-4D97-AF65-F5344CB8AC3E}">
        <p14:creationId xmlns:p14="http://schemas.microsoft.com/office/powerpoint/2010/main" val="3807973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BE410-F1D5-6540-A3F0-D4248B73DD08}" type="datetimeFigureOut">
              <a:rPr lang="en-US" smtClean="0"/>
              <a:t>9/17/19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6D924A-93D5-914C-BF8F-D2C4C2779BC4}" type="slidenum">
              <a:rPr lang="en-US" smtClean="0"/>
              <a:t>‹#›</a:t>
            </a:fld>
            <a:endParaRPr lang="en-US"/>
          </a:p>
        </p:txBody>
      </p:sp>
    </p:spTree>
    <p:extLst>
      <p:ext uri="{BB962C8B-B14F-4D97-AF65-F5344CB8AC3E}">
        <p14:creationId xmlns:p14="http://schemas.microsoft.com/office/powerpoint/2010/main" val="2484137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EB8670F-67A6-2E45-8555-D54B0D493975}"/>
              </a:ext>
            </a:extLst>
          </p:cNvPr>
          <p:cNvPicPr>
            <a:picLocks noChangeAspect="1"/>
          </p:cNvPicPr>
          <p:nvPr/>
        </p:nvPicPr>
        <p:blipFill>
          <a:blip r:embed="rId3"/>
          <a:stretch>
            <a:fillRect/>
          </a:stretch>
        </p:blipFill>
        <p:spPr>
          <a:xfrm>
            <a:off x="939925" y="345170"/>
            <a:ext cx="7149850" cy="5895490"/>
          </a:xfrm>
          <a:prstGeom prst="rect">
            <a:avLst/>
          </a:prstGeom>
        </p:spPr>
      </p:pic>
      <p:sp>
        <p:nvSpPr>
          <p:cNvPr id="5" name="Subtitle 4">
            <a:extLst>
              <a:ext uri="{FF2B5EF4-FFF2-40B4-BE49-F238E27FC236}">
                <a16:creationId xmlns:a16="http://schemas.microsoft.com/office/drawing/2014/main" id="{3D62B98C-F5D3-0849-8EB9-9628B32B0591}"/>
              </a:ext>
            </a:extLst>
          </p:cNvPr>
          <p:cNvSpPr>
            <a:spLocks noGrp="1"/>
          </p:cNvSpPr>
          <p:nvPr>
            <p:ph type="subTitle" idx="1"/>
          </p:nvPr>
        </p:nvSpPr>
        <p:spPr>
          <a:xfrm>
            <a:off x="342900" y="4373109"/>
            <a:ext cx="8458199" cy="1655762"/>
          </a:xfrm>
        </p:spPr>
        <p:txBody>
          <a:bodyPr>
            <a:normAutofit lnSpcReduction="10000"/>
          </a:bodyPr>
          <a:lstStyle/>
          <a:p>
            <a:r>
              <a:rPr lang="en-US" sz="2800" dirty="0">
                <a:latin typeface="Arial" panose="020B0604020202020204" pitchFamily="34" charset="0"/>
                <a:cs typeface="Arial" panose="020B0604020202020204" pitchFamily="34" charset="0"/>
              </a:rPr>
              <a:t>Shelly Trigg, Ph.D.</a:t>
            </a:r>
          </a:p>
          <a:p>
            <a:r>
              <a:rPr lang="en-US" sz="2800" dirty="0" err="1">
                <a:latin typeface="Arial" panose="020B0604020202020204" pitchFamily="34" charset="0"/>
                <a:cs typeface="Arial" panose="020B0604020202020204" pitchFamily="34" charset="0"/>
              </a:rPr>
              <a:t>strigg@uw.edu</a:t>
            </a:r>
            <a:endParaRPr lang="en-US" sz="2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Steven Roberts Lab, School of Aquatic and Fishery Sciences</a:t>
            </a:r>
          </a:p>
          <a:p>
            <a:r>
              <a:rPr lang="en-US" sz="2000" dirty="0">
                <a:latin typeface="Arial" panose="020B0604020202020204" pitchFamily="34" charset="0"/>
                <a:cs typeface="Arial" panose="020B0604020202020204" pitchFamily="34" charset="0"/>
              </a:rPr>
              <a:t>University of Washington, Seattle, WA</a:t>
            </a:r>
          </a:p>
        </p:txBody>
      </p:sp>
      <p:pic>
        <p:nvPicPr>
          <p:cNvPr id="1026" name="Picture 2" descr="https://s3-us-west-2.amazonaws.com/uw-s3-cdn/wp-content/uploads/sites/98/2014/10/07214224/Signature_Stacked_Purple_RGB.png">
            <a:extLst>
              <a:ext uri="{FF2B5EF4-FFF2-40B4-BE49-F238E27FC236}">
                <a16:creationId xmlns:a16="http://schemas.microsoft.com/office/drawing/2014/main" id="{2CBF1232-2ED2-8942-A445-5AAD17322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 y="5969305"/>
            <a:ext cx="1533493" cy="75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UW SAFS logo">
            <a:extLst>
              <a:ext uri="{FF2B5EF4-FFF2-40B4-BE49-F238E27FC236}">
                <a16:creationId xmlns:a16="http://schemas.microsoft.com/office/drawing/2014/main" id="{ABAD6849-B6B5-B94B-AAE8-80BB40DDE0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736" y="5841403"/>
            <a:ext cx="585497" cy="9669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roberts lab">
            <a:extLst>
              <a:ext uri="{FF2B5EF4-FFF2-40B4-BE49-F238E27FC236}">
                <a16:creationId xmlns:a16="http://schemas.microsoft.com/office/drawing/2014/main" id="{FB620951-CEC2-6F43-8DBC-F1F31560BC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0656" y="5943955"/>
            <a:ext cx="2374743" cy="67688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3">
            <a:extLst>
              <a:ext uri="{FF2B5EF4-FFF2-40B4-BE49-F238E27FC236}">
                <a16:creationId xmlns:a16="http://schemas.microsoft.com/office/drawing/2014/main" id="{9F9625B6-F978-0149-BF17-75A420A2014E}"/>
              </a:ext>
            </a:extLst>
          </p:cNvPr>
          <p:cNvSpPr txBox="1">
            <a:spLocks/>
          </p:cNvSpPr>
          <p:nvPr/>
        </p:nvSpPr>
        <p:spPr>
          <a:xfrm>
            <a:off x="114301" y="-504707"/>
            <a:ext cx="8801099"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atin typeface="Arial" panose="020B0604020202020204" pitchFamily="34" charset="0"/>
                <a:cs typeface="Arial" panose="020B0604020202020204" pitchFamily="34" charset="0"/>
              </a:rPr>
              <a:t>A protein inventory reveals mechanisms of temperature impact on oyster development</a:t>
            </a:r>
          </a:p>
        </p:txBody>
      </p:sp>
    </p:spTree>
    <p:extLst>
      <p:ext uri="{BB962C8B-B14F-4D97-AF65-F5344CB8AC3E}">
        <p14:creationId xmlns:p14="http://schemas.microsoft.com/office/powerpoint/2010/main" val="2506353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EB8BE1A-1B86-9044-902B-A0E3854EA271}"/>
              </a:ext>
            </a:extLst>
          </p:cNvPr>
          <p:cNvPicPr>
            <a:picLocks noChangeAspect="1"/>
          </p:cNvPicPr>
          <p:nvPr/>
        </p:nvPicPr>
        <p:blipFill>
          <a:blip r:embed="rId3"/>
          <a:stretch>
            <a:fillRect/>
          </a:stretch>
        </p:blipFill>
        <p:spPr>
          <a:xfrm>
            <a:off x="-1" y="2272145"/>
            <a:ext cx="5617109" cy="4558146"/>
          </a:xfrm>
          <a:prstGeom prst="rect">
            <a:avLst/>
          </a:prstGeom>
        </p:spPr>
      </p:pic>
      <p:sp>
        <p:nvSpPr>
          <p:cNvPr id="30" name="Title 1">
            <a:extLst>
              <a:ext uri="{FF2B5EF4-FFF2-40B4-BE49-F238E27FC236}">
                <a16:creationId xmlns:a16="http://schemas.microsoft.com/office/drawing/2014/main" id="{5FC1D47F-0D34-044C-BBDA-8FCD26B32CDA}"/>
              </a:ext>
            </a:extLst>
          </p:cNvPr>
          <p:cNvSpPr>
            <a:spLocks noGrp="1"/>
          </p:cNvSpPr>
          <p:nvPr>
            <p:ph type="title"/>
          </p:nvPr>
        </p:nvSpPr>
        <p:spPr>
          <a:xfrm>
            <a:off x="182880" y="249688"/>
            <a:ext cx="9094124" cy="1325563"/>
          </a:xfrm>
        </p:spPr>
        <p:txBody>
          <a:bodyPr>
            <a:normAutofit fontScale="90000"/>
          </a:bodyPr>
          <a:lstStyle/>
          <a:p>
            <a:r>
              <a:rPr lang="en-US" dirty="0"/>
              <a:t>Clustering differentially abundant proteins reveals 5 distinct patterns over time</a:t>
            </a:r>
            <a:br>
              <a:rPr lang="en-US" dirty="0"/>
            </a:br>
            <a:endParaRPr lang="en-US" dirty="0"/>
          </a:p>
        </p:txBody>
      </p:sp>
      <p:pic>
        <p:nvPicPr>
          <p:cNvPr id="5" name="Picture 4">
            <a:extLst>
              <a:ext uri="{FF2B5EF4-FFF2-40B4-BE49-F238E27FC236}">
                <a16:creationId xmlns:a16="http://schemas.microsoft.com/office/drawing/2014/main" id="{0830BE65-E418-4747-A735-3FD520673F7E}"/>
              </a:ext>
            </a:extLst>
          </p:cNvPr>
          <p:cNvPicPr>
            <a:picLocks noChangeAspect="1"/>
          </p:cNvPicPr>
          <p:nvPr/>
        </p:nvPicPr>
        <p:blipFill>
          <a:blip r:embed="rId4"/>
          <a:stretch>
            <a:fillRect/>
          </a:stretch>
        </p:blipFill>
        <p:spPr>
          <a:xfrm>
            <a:off x="-1" y="1259477"/>
            <a:ext cx="1548883" cy="709670"/>
          </a:xfrm>
          <a:prstGeom prst="rect">
            <a:avLst/>
          </a:prstGeom>
        </p:spPr>
      </p:pic>
      <p:sp>
        <p:nvSpPr>
          <p:cNvPr id="19" name="TextBox 18">
            <a:extLst>
              <a:ext uri="{FF2B5EF4-FFF2-40B4-BE49-F238E27FC236}">
                <a16:creationId xmlns:a16="http://schemas.microsoft.com/office/drawing/2014/main" id="{FE60DCEF-5D3B-EA44-8CBC-057392063C96}"/>
              </a:ext>
            </a:extLst>
          </p:cNvPr>
          <p:cNvSpPr txBox="1"/>
          <p:nvPr/>
        </p:nvSpPr>
        <p:spPr>
          <a:xfrm>
            <a:off x="5253937" y="2360617"/>
            <a:ext cx="343364" cy="26161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°C</a:t>
            </a:r>
            <a:endParaRPr lang="en-US" sz="1050" dirty="0"/>
          </a:p>
        </p:txBody>
      </p:sp>
      <p:sp>
        <p:nvSpPr>
          <p:cNvPr id="7" name="TextBox 6">
            <a:extLst>
              <a:ext uri="{FF2B5EF4-FFF2-40B4-BE49-F238E27FC236}">
                <a16:creationId xmlns:a16="http://schemas.microsoft.com/office/drawing/2014/main" id="{505058BF-03CC-F24E-8DD6-E397D22965D0}"/>
              </a:ext>
            </a:extLst>
          </p:cNvPr>
          <p:cNvSpPr txBox="1"/>
          <p:nvPr/>
        </p:nvSpPr>
        <p:spPr>
          <a:xfrm>
            <a:off x="1378002" y="2133644"/>
            <a:ext cx="341760" cy="276999"/>
          </a:xfrm>
          <a:prstGeom prst="rect">
            <a:avLst/>
          </a:prstGeom>
          <a:noFill/>
        </p:spPr>
        <p:txBody>
          <a:bodyPr wrap="none" rtlCol="0">
            <a:spAutoFit/>
          </a:bodyPr>
          <a:lstStyle/>
          <a:p>
            <a:r>
              <a:rPr lang="en-US" sz="1200" dirty="0"/>
              <a:t>19</a:t>
            </a:r>
          </a:p>
        </p:txBody>
      </p:sp>
      <p:sp>
        <p:nvSpPr>
          <p:cNvPr id="22" name="TextBox 21">
            <a:extLst>
              <a:ext uri="{FF2B5EF4-FFF2-40B4-BE49-F238E27FC236}">
                <a16:creationId xmlns:a16="http://schemas.microsoft.com/office/drawing/2014/main" id="{409E4F23-F013-2944-80BB-8DC92A690E4B}"/>
              </a:ext>
            </a:extLst>
          </p:cNvPr>
          <p:cNvSpPr txBox="1"/>
          <p:nvPr/>
        </p:nvSpPr>
        <p:spPr>
          <a:xfrm>
            <a:off x="1757871" y="2133644"/>
            <a:ext cx="341760" cy="276999"/>
          </a:xfrm>
          <a:prstGeom prst="rect">
            <a:avLst/>
          </a:prstGeom>
          <a:noFill/>
        </p:spPr>
        <p:txBody>
          <a:bodyPr wrap="none" rtlCol="0">
            <a:spAutoFit/>
          </a:bodyPr>
          <a:lstStyle/>
          <a:p>
            <a:r>
              <a:rPr lang="en-US" sz="1200" dirty="0"/>
              <a:t>21</a:t>
            </a:r>
          </a:p>
        </p:txBody>
      </p:sp>
      <p:sp>
        <p:nvSpPr>
          <p:cNvPr id="26" name="TextBox 25">
            <a:extLst>
              <a:ext uri="{FF2B5EF4-FFF2-40B4-BE49-F238E27FC236}">
                <a16:creationId xmlns:a16="http://schemas.microsoft.com/office/drawing/2014/main" id="{4E1DF8CE-D343-F844-BFBC-0A79813A7B1F}"/>
              </a:ext>
            </a:extLst>
          </p:cNvPr>
          <p:cNvSpPr txBox="1"/>
          <p:nvPr/>
        </p:nvSpPr>
        <p:spPr>
          <a:xfrm>
            <a:off x="2285208" y="2142947"/>
            <a:ext cx="341760" cy="276999"/>
          </a:xfrm>
          <a:prstGeom prst="rect">
            <a:avLst/>
          </a:prstGeom>
          <a:noFill/>
        </p:spPr>
        <p:txBody>
          <a:bodyPr wrap="none" rtlCol="0">
            <a:spAutoFit/>
          </a:bodyPr>
          <a:lstStyle/>
          <a:p>
            <a:r>
              <a:rPr lang="en-US" sz="1200" dirty="0"/>
              <a:t>23</a:t>
            </a:r>
          </a:p>
        </p:txBody>
      </p:sp>
      <p:sp>
        <p:nvSpPr>
          <p:cNvPr id="28" name="TextBox 27">
            <a:extLst>
              <a:ext uri="{FF2B5EF4-FFF2-40B4-BE49-F238E27FC236}">
                <a16:creationId xmlns:a16="http://schemas.microsoft.com/office/drawing/2014/main" id="{94166736-0666-9642-81AE-9223048C73ED}"/>
              </a:ext>
            </a:extLst>
          </p:cNvPr>
          <p:cNvSpPr txBox="1"/>
          <p:nvPr/>
        </p:nvSpPr>
        <p:spPr>
          <a:xfrm>
            <a:off x="2808553" y="2131136"/>
            <a:ext cx="341760" cy="276999"/>
          </a:xfrm>
          <a:prstGeom prst="rect">
            <a:avLst/>
          </a:prstGeom>
          <a:noFill/>
        </p:spPr>
        <p:txBody>
          <a:bodyPr wrap="none" rtlCol="0">
            <a:spAutoFit/>
          </a:bodyPr>
          <a:lstStyle/>
          <a:p>
            <a:r>
              <a:rPr lang="en-US" sz="1200" dirty="0"/>
              <a:t>25</a:t>
            </a:r>
          </a:p>
        </p:txBody>
      </p:sp>
      <p:sp>
        <p:nvSpPr>
          <p:cNvPr id="29" name="TextBox 28">
            <a:extLst>
              <a:ext uri="{FF2B5EF4-FFF2-40B4-BE49-F238E27FC236}">
                <a16:creationId xmlns:a16="http://schemas.microsoft.com/office/drawing/2014/main" id="{14DE9D92-44EA-F24B-81FC-80AF44EF9014}"/>
              </a:ext>
            </a:extLst>
          </p:cNvPr>
          <p:cNvSpPr txBox="1"/>
          <p:nvPr/>
        </p:nvSpPr>
        <p:spPr>
          <a:xfrm>
            <a:off x="3373999" y="2123879"/>
            <a:ext cx="341760" cy="276999"/>
          </a:xfrm>
          <a:prstGeom prst="rect">
            <a:avLst/>
          </a:prstGeom>
          <a:noFill/>
        </p:spPr>
        <p:txBody>
          <a:bodyPr wrap="none" rtlCol="0">
            <a:spAutoFit/>
          </a:bodyPr>
          <a:lstStyle/>
          <a:p>
            <a:r>
              <a:rPr lang="en-US" sz="1200" dirty="0"/>
              <a:t>27</a:t>
            </a:r>
          </a:p>
        </p:txBody>
      </p:sp>
      <p:sp>
        <p:nvSpPr>
          <p:cNvPr id="32" name="TextBox 31">
            <a:extLst>
              <a:ext uri="{FF2B5EF4-FFF2-40B4-BE49-F238E27FC236}">
                <a16:creationId xmlns:a16="http://schemas.microsoft.com/office/drawing/2014/main" id="{5A8223F2-70C0-6D4B-9BF6-BAE220C31587}"/>
              </a:ext>
            </a:extLst>
          </p:cNvPr>
          <p:cNvSpPr txBox="1"/>
          <p:nvPr/>
        </p:nvSpPr>
        <p:spPr>
          <a:xfrm>
            <a:off x="3898393" y="2131135"/>
            <a:ext cx="341760" cy="276999"/>
          </a:xfrm>
          <a:prstGeom prst="rect">
            <a:avLst/>
          </a:prstGeom>
          <a:noFill/>
        </p:spPr>
        <p:txBody>
          <a:bodyPr wrap="none" rtlCol="0">
            <a:spAutoFit/>
          </a:bodyPr>
          <a:lstStyle/>
          <a:p>
            <a:r>
              <a:rPr lang="en-US" sz="1200" dirty="0"/>
              <a:t>29</a:t>
            </a:r>
          </a:p>
        </p:txBody>
      </p:sp>
      <p:sp>
        <p:nvSpPr>
          <p:cNvPr id="33" name="TextBox 32">
            <a:extLst>
              <a:ext uri="{FF2B5EF4-FFF2-40B4-BE49-F238E27FC236}">
                <a16:creationId xmlns:a16="http://schemas.microsoft.com/office/drawing/2014/main" id="{D806DB3E-AA4F-EE40-ADD6-D3101C5C6842}"/>
              </a:ext>
            </a:extLst>
          </p:cNvPr>
          <p:cNvSpPr txBox="1"/>
          <p:nvPr/>
        </p:nvSpPr>
        <p:spPr>
          <a:xfrm>
            <a:off x="4422787" y="2123673"/>
            <a:ext cx="341760" cy="276999"/>
          </a:xfrm>
          <a:prstGeom prst="rect">
            <a:avLst/>
          </a:prstGeom>
          <a:noFill/>
        </p:spPr>
        <p:txBody>
          <a:bodyPr wrap="none" rtlCol="0">
            <a:spAutoFit/>
          </a:bodyPr>
          <a:lstStyle/>
          <a:p>
            <a:r>
              <a:rPr lang="en-US" sz="1200" dirty="0"/>
              <a:t>31</a:t>
            </a:r>
          </a:p>
        </p:txBody>
      </p:sp>
      <p:sp>
        <p:nvSpPr>
          <p:cNvPr id="34" name="TextBox 33">
            <a:extLst>
              <a:ext uri="{FF2B5EF4-FFF2-40B4-BE49-F238E27FC236}">
                <a16:creationId xmlns:a16="http://schemas.microsoft.com/office/drawing/2014/main" id="{0CB565F7-9145-D84A-8193-04D9FF2C3A5C}"/>
              </a:ext>
            </a:extLst>
          </p:cNvPr>
          <p:cNvSpPr txBox="1"/>
          <p:nvPr/>
        </p:nvSpPr>
        <p:spPr>
          <a:xfrm>
            <a:off x="5212841" y="2170925"/>
            <a:ext cx="372218" cy="253916"/>
          </a:xfrm>
          <a:prstGeom prst="rect">
            <a:avLst/>
          </a:prstGeom>
          <a:noFill/>
        </p:spPr>
        <p:txBody>
          <a:bodyPr wrap="none" rtlCol="0">
            <a:spAutoFit/>
          </a:bodyPr>
          <a:lstStyle/>
          <a:p>
            <a:r>
              <a:rPr lang="en-US" sz="1050" dirty="0" err="1">
                <a:latin typeface="Arial" panose="020B0604020202020204" pitchFamily="34" charset="0"/>
                <a:cs typeface="Arial" panose="020B0604020202020204" pitchFamily="34" charset="0"/>
              </a:rPr>
              <a:t>dpf</a:t>
            </a:r>
            <a:endParaRPr lang="en-US" sz="1050" dirty="0"/>
          </a:p>
        </p:txBody>
      </p:sp>
      <p:grpSp>
        <p:nvGrpSpPr>
          <p:cNvPr id="8" name="Group 7">
            <a:extLst>
              <a:ext uri="{FF2B5EF4-FFF2-40B4-BE49-F238E27FC236}">
                <a16:creationId xmlns:a16="http://schemas.microsoft.com/office/drawing/2014/main" id="{CE1C03B4-A5F6-604B-854B-AF3F6B57AE55}"/>
              </a:ext>
            </a:extLst>
          </p:cNvPr>
          <p:cNvGrpSpPr/>
          <p:nvPr/>
        </p:nvGrpSpPr>
        <p:grpSpPr>
          <a:xfrm>
            <a:off x="5727969" y="2272144"/>
            <a:ext cx="4467632" cy="4425327"/>
            <a:chOff x="5727969" y="2272144"/>
            <a:chExt cx="4467632" cy="4425327"/>
          </a:xfrm>
        </p:grpSpPr>
        <p:grpSp>
          <p:nvGrpSpPr>
            <p:cNvPr id="25" name="Group 24">
              <a:extLst>
                <a:ext uri="{FF2B5EF4-FFF2-40B4-BE49-F238E27FC236}">
                  <a16:creationId xmlns:a16="http://schemas.microsoft.com/office/drawing/2014/main" id="{8414B0A4-0BA9-8D40-BCC7-0F7A2864AFCE}"/>
                </a:ext>
              </a:extLst>
            </p:cNvPr>
            <p:cNvGrpSpPr/>
            <p:nvPr/>
          </p:nvGrpSpPr>
          <p:grpSpPr>
            <a:xfrm>
              <a:off x="5727969" y="2272144"/>
              <a:ext cx="4467632" cy="4425327"/>
              <a:chOff x="3289489" y="2511512"/>
              <a:chExt cx="4467632" cy="4425327"/>
            </a:xfrm>
          </p:grpSpPr>
          <p:pic>
            <p:nvPicPr>
              <p:cNvPr id="23" name="Picture 22">
                <a:extLst>
                  <a:ext uri="{FF2B5EF4-FFF2-40B4-BE49-F238E27FC236}">
                    <a16:creationId xmlns:a16="http://schemas.microsoft.com/office/drawing/2014/main" id="{C34306BE-F55E-0F47-BD3E-D85377E73472}"/>
                  </a:ext>
                </a:extLst>
              </p:cNvPr>
              <p:cNvPicPr>
                <a:picLocks noChangeAspect="1"/>
              </p:cNvPicPr>
              <p:nvPr/>
            </p:nvPicPr>
            <p:blipFill rotWithShape="1">
              <a:blip r:embed="rId5"/>
              <a:srcRect r="12984"/>
              <a:stretch/>
            </p:blipFill>
            <p:spPr>
              <a:xfrm>
                <a:off x="3289489" y="2511512"/>
                <a:ext cx="2844352" cy="4425327"/>
              </a:xfrm>
              <a:prstGeom prst="rect">
                <a:avLst/>
              </a:prstGeom>
            </p:spPr>
          </p:pic>
          <p:pic>
            <p:nvPicPr>
              <p:cNvPr id="24" name="Picture 23">
                <a:extLst>
                  <a:ext uri="{FF2B5EF4-FFF2-40B4-BE49-F238E27FC236}">
                    <a16:creationId xmlns:a16="http://schemas.microsoft.com/office/drawing/2014/main" id="{B5D59A78-86A3-E74D-A434-0755BE745079}"/>
                  </a:ext>
                </a:extLst>
              </p:cNvPr>
              <p:cNvPicPr>
                <a:picLocks noChangeAspect="1"/>
              </p:cNvPicPr>
              <p:nvPr/>
            </p:nvPicPr>
            <p:blipFill rotWithShape="1">
              <a:blip r:embed="rId6"/>
              <a:srcRect l="90280" t="40835" r="-19494" b="42725"/>
              <a:stretch/>
            </p:blipFill>
            <p:spPr>
              <a:xfrm>
                <a:off x="5557697" y="5622357"/>
                <a:ext cx="2199424" cy="998060"/>
              </a:xfrm>
              <a:prstGeom prst="rect">
                <a:avLst/>
              </a:prstGeom>
            </p:spPr>
          </p:pic>
        </p:grpSp>
        <p:sp>
          <p:nvSpPr>
            <p:cNvPr id="36" name="TextBox 35">
              <a:extLst>
                <a:ext uri="{FF2B5EF4-FFF2-40B4-BE49-F238E27FC236}">
                  <a16:creationId xmlns:a16="http://schemas.microsoft.com/office/drawing/2014/main" id="{5B4864DF-CD0D-6D49-A992-EBBCDA646BB8}"/>
                </a:ext>
              </a:extLst>
            </p:cNvPr>
            <p:cNvSpPr txBox="1"/>
            <p:nvPr/>
          </p:nvSpPr>
          <p:spPr>
            <a:xfrm>
              <a:off x="5984106" y="6454424"/>
              <a:ext cx="1279196" cy="153888"/>
            </a:xfrm>
            <a:prstGeom prst="rect">
              <a:avLst/>
            </a:prstGeom>
            <a:solidFill>
              <a:schemeClr val="bg1"/>
            </a:solidFill>
          </p:spPr>
          <p:txBody>
            <a:bodyPr wrap="none" lIns="0" tIns="0" rIns="0" bIns="0" rtlCol="0">
              <a:spAutoFit/>
            </a:bodyPr>
            <a:lstStyle/>
            <a:p>
              <a:r>
                <a:rPr lang="en-US" sz="1000" dirty="0"/>
                <a:t>21   23    25   27    29   31</a:t>
              </a:r>
            </a:p>
          </p:txBody>
        </p:sp>
        <p:sp>
          <p:nvSpPr>
            <p:cNvPr id="37" name="TextBox 36">
              <a:extLst>
                <a:ext uri="{FF2B5EF4-FFF2-40B4-BE49-F238E27FC236}">
                  <a16:creationId xmlns:a16="http://schemas.microsoft.com/office/drawing/2014/main" id="{57C3E13A-86D1-B04E-B998-38F22B186D1D}"/>
                </a:ext>
              </a:extLst>
            </p:cNvPr>
            <p:cNvSpPr txBox="1"/>
            <p:nvPr/>
          </p:nvSpPr>
          <p:spPr>
            <a:xfrm>
              <a:off x="7293125" y="5066567"/>
              <a:ext cx="1279196" cy="153888"/>
            </a:xfrm>
            <a:prstGeom prst="rect">
              <a:avLst/>
            </a:prstGeom>
            <a:solidFill>
              <a:schemeClr val="bg1"/>
            </a:solidFill>
          </p:spPr>
          <p:txBody>
            <a:bodyPr wrap="none" lIns="0" tIns="0" rIns="0" bIns="0" rtlCol="0">
              <a:spAutoFit/>
            </a:bodyPr>
            <a:lstStyle/>
            <a:p>
              <a:r>
                <a:rPr lang="en-US" sz="1000" dirty="0"/>
                <a:t>21   23    25   27    29   31</a:t>
              </a:r>
            </a:p>
          </p:txBody>
        </p:sp>
      </p:grpSp>
    </p:spTree>
    <p:extLst>
      <p:ext uri="{BB962C8B-B14F-4D97-AF65-F5344CB8AC3E}">
        <p14:creationId xmlns:p14="http://schemas.microsoft.com/office/powerpoint/2010/main" val="414080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CF11DC51-2588-D847-9E76-008B284DC77E}"/>
              </a:ext>
            </a:extLst>
          </p:cNvPr>
          <p:cNvSpPr>
            <a:spLocks noGrp="1"/>
          </p:cNvSpPr>
          <p:nvPr>
            <p:ph type="title"/>
          </p:nvPr>
        </p:nvSpPr>
        <p:spPr>
          <a:xfrm>
            <a:off x="182880" y="249688"/>
            <a:ext cx="8732520" cy="1325563"/>
          </a:xfrm>
        </p:spPr>
        <p:txBody>
          <a:bodyPr>
            <a:normAutofit fontScale="90000"/>
          </a:bodyPr>
          <a:lstStyle/>
          <a:p>
            <a:r>
              <a:rPr lang="en-US" dirty="0"/>
              <a:t>Early developmental processes that sharply decrease over two days </a:t>
            </a:r>
            <a:br>
              <a:rPr lang="en-US" dirty="0"/>
            </a:br>
            <a:endParaRPr lang="en-US" dirty="0"/>
          </a:p>
        </p:txBody>
      </p:sp>
      <p:sp>
        <p:nvSpPr>
          <p:cNvPr id="26" name="TextBox 25">
            <a:extLst>
              <a:ext uri="{FF2B5EF4-FFF2-40B4-BE49-F238E27FC236}">
                <a16:creationId xmlns:a16="http://schemas.microsoft.com/office/drawing/2014/main" id="{A464DFB6-FDD7-1645-9D6B-1369BA795903}"/>
              </a:ext>
            </a:extLst>
          </p:cNvPr>
          <p:cNvSpPr txBox="1"/>
          <p:nvPr/>
        </p:nvSpPr>
        <p:spPr>
          <a:xfrm>
            <a:off x="5784189" y="1890853"/>
            <a:ext cx="82105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Clade 5</a:t>
            </a:r>
          </a:p>
        </p:txBody>
      </p:sp>
      <p:pic>
        <p:nvPicPr>
          <p:cNvPr id="28" name="Picture 27">
            <a:extLst>
              <a:ext uri="{FF2B5EF4-FFF2-40B4-BE49-F238E27FC236}">
                <a16:creationId xmlns:a16="http://schemas.microsoft.com/office/drawing/2014/main" id="{5FE27E56-E57C-FE47-9F5C-65A82C316309}"/>
              </a:ext>
            </a:extLst>
          </p:cNvPr>
          <p:cNvPicPr>
            <a:picLocks noChangeAspect="1"/>
          </p:cNvPicPr>
          <p:nvPr/>
        </p:nvPicPr>
        <p:blipFill>
          <a:blip r:embed="rId3"/>
          <a:stretch>
            <a:fillRect/>
          </a:stretch>
        </p:blipFill>
        <p:spPr>
          <a:xfrm>
            <a:off x="2519862" y="2285524"/>
            <a:ext cx="6624138" cy="4294596"/>
          </a:xfrm>
          <a:prstGeom prst="rect">
            <a:avLst/>
          </a:prstGeom>
        </p:spPr>
      </p:pic>
      <p:pic>
        <p:nvPicPr>
          <p:cNvPr id="34" name="Picture 33">
            <a:extLst>
              <a:ext uri="{FF2B5EF4-FFF2-40B4-BE49-F238E27FC236}">
                <a16:creationId xmlns:a16="http://schemas.microsoft.com/office/drawing/2014/main" id="{F42610C3-1E1F-8C43-BAD8-FF2FB5F46D9E}"/>
              </a:ext>
            </a:extLst>
          </p:cNvPr>
          <p:cNvPicPr>
            <a:picLocks noChangeAspect="1"/>
          </p:cNvPicPr>
          <p:nvPr/>
        </p:nvPicPr>
        <p:blipFill rotWithShape="1">
          <a:blip r:embed="rId4"/>
          <a:srcRect t="63226" r="52331" b="2574"/>
          <a:stretch/>
        </p:blipFill>
        <p:spPr>
          <a:xfrm>
            <a:off x="159477" y="2631022"/>
            <a:ext cx="2315671" cy="2249215"/>
          </a:xfrm>
          <a:prstGeom prst="rect">
            <a:avLst/>
          </a:prstGeom>
        </p:spPr>
      </p:pic>
      <p:pic>
        <p:nvPicPr>
          <p:cNvPr id="9" name="Picture 8">
            <a:extLst>
              <a:ext uri="{FF2B5EF4-FFF2-40B4-BE49-F238E27FC236}">
                <a16:creationId xmlns:a16="http://schemas.microsoft.com/office/drawing/2014/main" id="{3D85573D-ACBC-9947-AE04-8B9AAF423357}"/>
              </a:ext>
            </a:extLst>
          </p:cNvPr>
          <p:cNvPicPr>
            <a:picLocks noChangeAspect="1"/>
          </p:cNvPicPr>
          <p:nvPr/>
        </p:nvPicPr>
        <p:blipFill>
          <a:blip r:embed="rId5"/>
          <a:stretch>
            <a:fillRect/>
          </a:stretch>
        </p:blipFill>
        <p:spPr>
          <a:xfrm>
            <a:off x="-2" y="1758241"/>
            <a:ext cx="1548883" cy="709670"/>
          </a:xfrm>
          <a:prstGeom prst="rect">
            <a:avLst/>
          </a:prstGeom>
        </p:spPr>
      </p:pic>
      <p:grpSp>
        <p:nvGrpSpPr>
          <p:cNvPr id="4" name="Group 3">
            <a:extLst>
              <a:ext uri="{FF2B5EF4-FFF2-40B4-BE49-F238E27FC236}">
                <a16:creationId xmlns:a16="http://schemas.microsoft.com/office/drawing/2014/main" id="{FC6385FE-0D0B-ED42-B686-851B44AA7738}"/>
              </a:ext>
            </a:extLst>
          </p:cNvPr>
          <p:cNvGrpSpPr/>
          <p:nvPr/>
        </p:nvGrpSpPr>
        <p:grpSpPr>
          <a:xfrm>
            <a:off x="2538699" y="1841243"/>
            <a:ext cx="6559582" cy="5016757"/>
            <a:chOff x="2538700" y="1342479"/>
            <a:chExt cx="6559582" cy="5016757"/>
          </a:xfrm>
        </p:grpSpPr>
        <p:sp>
          <p:nvSpPr>
            <p:cNvPr id="3" name="Rectangle 2">
              <a:extLst>
                <a:ext uri="{FF2B5EF4-FFF2-40B4-BE49-F238E27FC236}">
                  <a16:creationId xmlns:a16="http://schemas.microsoft.com/office/drawing/2014/main" id="{004A7A5E-C24A-8D46-B871-A8089329163A}"/>
                </a:ext>
              </a:extLst>
            </p:cNvPr>
            <p:cNvSpPr/>
            <p:nvPr/>
          </p:nvSpPr>
          <p:spPr>
            <a:xfrm>
              <a:off x="2538700" y="1342479"/>
              <a:ext cx="6559582" cy="501675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FEBC878-2AAB-B444-86B9-231A2DBE2EDE}"/>
                </a:ext>
              </a:extLst>
            </p:cNvPr>
            <p:cNvSpPr txBox="1"/>
            <p:nvPr/>
          </p:nvSpPr>
          <p:spPr>
            <a:xfrm>
              <a:off x="3557458" y="2715244"/>
              <a:ext cx="5028300" cy="1384995"/>
            </a:xfrm>
            <a:prstGeom prst="rect">
              <a:avLst/>
            </a:prstGeom>
            <a:noFill/>
          </p:spPr>
          <p:txBody>
            <a:bodyPr wrap="none" rtlCol="0">
              <a:spAutoFit/>
            </a:bodyPr>
            <a:lstStyle/>
            <a:p>
              <a:r>
                <a:rPr lang="en-US" sz="2800" b="1" dirty="0">
                  <a:solidFill>
                    <a:srgbClr val="2F38F9"/>
                  </a:solidFill>
                </a:rPr>
                <a:t>Glucose metabolism</a:t>
              </a:r>
            </a:p>
            <a:p>
              <a:r>
                <a:rPr lang="en-US" sz="2800" b="1" dirty="0">
                  <a:solidFill>
                    <a:srgbClr val="2F38F9"/>
                  </a:solidFill>
                </a:rPr>
                <a:t>Response to reactive O</a:t>
              </a:r>
              <a:r>
                <a:rPr lang="en-US" sz="2800" b="1" baseline="-25000" dirty="0">
                  <a:solidFill>
                    <a:srgbClr val="2F38F9"/>
                  </a:solidFill>
                </a:rPr>
                <a:t>2</a:t>
              </a:r>
              <a:r>
                <a:rPr lang="en-US" sz="2800" b="1" dirty="0">
                  <a:solidFill>
                    <a:srgbClr val="2F38F9"/>
                  </a:solidFill>
                </a:rPr>
                <a:t> species</a:t>
              </a:r>
            </a:p>
            <a:p>
              <a:r>
                <a:rPr lang="en-US" sz="2800" b="1" dirty="0">
                  <a:solidFill>
                    <a:srgbClr val="2F38F9"/>
                  </a:solidFill>
                </a:rPr>
                <a:t>Extracellular matrix organization</a:t>
              </a:r>
              <a:endParaRPr lang="en-US" b="1" dirty="0">
                <a:solidFill>
                  <a:srgbClr val="2F38F9"/>
                </a:solidFill>
              </a:endParaRPr>
            </a:p>
          </p:txBody>
        </p:sp>
      </p:grpSp>
      <p:sp>
        <p:nvSpPr>
          <p:cNvPr id="13" name="TextBox 12">
            <a:extLst>
              <a:ext uri="{FF2B5EF4-FFF2-40B4-BE49-F238E27FC236}">
                <a16:creationId xmlns:a16="http://schemas.microsoft.com/office/drawing/2014/main" id="{91AF5380-C077-A64C-9900-CBAFACFEB2E0}"/>
              </a:ext>
            </a:extLst>
          </p:cNvPr>
          <p:cNvSpPr txBox="1"/>
          <p:nvPr/>
        </p:nvSpPr>
        <p:spPr>
          <a:xfrm>
            <a:off x="578711" y="4709096"/>
            <a:ext cx="1777731" cy="215444"/>
          </a:xfrm>
          <a:prstGeom prst="rect">
            <a:avLst/>
          </a:prstGeom>
          <a:solidFill>
            <a:schemeClr val="bg1"/>
          </a:solidFill>
        </p:spPr>
        <p:txBody>
          <a:bodyPr wrap="none" lIns="0" tIns="0" rIns="0" bIns="0" rtlCol="0">
            <a:spAutoFit/>
          </a:bodyPr>
          <a:lstStyle/>
          <a:p>
            <a:r>
              <a:rPr lang="en-US" sz="1400" dirty="0"/>
              <a:t>21   23    25   27    29   31</a:t>
            </a:r>
          </a:p>
        </p:txBody>
      </p:sp>
      <p:sp>
        <p:nvSpPr>
          <p:cNvPr id="5" name="TextBox 4">
            <a:extLst>
              <a:ext uri="{FF2B5EF4-FFF2-40B4-BE49-F238E27FC236}">
                <a16:creationId xmlns:a16="http://schemas.microsoft.com/office/drawing/2014/main" id="{ECA7426D-5B6D-4A46-A7C0-649287DD4BA3}"/>
              </a:ext>
            </a:extLst>
          </p:cNvPr>
          <p:cNvSpPr txBox="1"/>
          <p:nvPr/>
        </p:nvSpPr>
        <p:spPr>
          <a:xfrm>
            <a:off x="1068846" y="4880237"/>
            <a:ext cx="397866"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dpf</a:t>
            </a:r>
            <a:endParaRPr lang="en-US"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C7DFA36C-E9DA-974F-9559-A150C0B6ECE2}"/>
              </a:ext>
            </a:extLst>
          </p:cNvPr>
          <p:cNvSpPr txBox="1"/>
          <p:nvPr/>
        </p:nvSpPr>
        <p:spPr>
          <a:xfrm rot="16200000">
            <a:off x="-894935" y="3680424"/>
            <a:ext cx="2173993"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Mean abundance factor (NSAF)</a:t>
            </a:r>
          </a:p>
        </p:txBody>
      </p:sp>
    </p:spTree>
    <p:extLst>
      <p:ext uri="{BB962C8B-B14F-4D97-AF65-F5344CB8AC3E}">
        <p14:creationId xmlns:p14="http://schemas.microsoft.com/office/powerpoint/2010/main" val="321261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C845BD3-2560-A245-9930-332EA619BDA6}"/>
              </a:ext>
            </a:extLst>
          </p:cNvPr>
          <p:cNvGrpSpPr/>
          <p:nvPr/>
        </p:nvGrpSpPr>
        <p:grpSpPr>
          <a:xfrm>
            <a:off x="35290" y="2126998"/>
            <a:ext cx="1706910" cy="4425327"/>
            <a:chOff x="-49956" y="1837438"/>
            <a:chExt cx="1706910" cy="4425327"/>
          </a:xfrm>
        </p:grpSpPr>
        <p:grpSp>
          <p:nvGrpSpPr>
            <p:cNvPr id="4" name="Group 3">
              <a:extLst>
                <a:ext uri="{FF2B5EF4-FFF2-40B4-BE49-F238E27FC236}">
                  <a16:creationId xmlns:a16="http://schemas.microsoft.com/office/drawing/2014/main" id="{DA2B1CF0-0A09-0C41-AFA6-9559965250DE}"/>
                </a:ext>
              </a:extLst>
            </p:cNvPr>
            <p:cNvGrpSpPr/>
            <p:nvPr/>
          </p:nvGrpSpPr>
          <p:grpSpPr>
            <a:xfrm>
              <a:off x="121621" y="1837438"/>
              <a:ext cx="1535333" cy="4425327"/>
              <a:chOff x="5727969" y="2272144"/>
              <a:chExt cx="1535333" cy="4425327"/>
            </a:xfrm>
          </p:grpSpPr>
          <p:pic>
            <p:nvPicPr>
              <p:cNvPr id="8" name="Picture 7">
                <a:extLst>
                  <a:ext uri="{FF2B5EF4-FFF2-40B4-BE49-F238E27FC236}">
                    <a16:creationId xmlns:a16="http://schemas.microsoft.com/office/drawing/2014/main" id="{6D7F24F5-808A-0641-8649-2A4EB40193ED}"/>
                  </a:ext>
                </a:extLst>
              </p:cNvPr>
              <p:cNvPicPr>
                <a:picLocks noChangeAspect="1"/>
              </p:cNvPicPr>
              <p:nvPr/>
            </p:nvPicPr>
            <p:blipFill rotWithShape="1">
              <a:blip r:embed="rId2"/>
              <a:srcRect r="53030"/>
              <a:stretch/>
            </p:blipFill>
            <p:spPr>
              <a:xfrm>
                <a:off x="5727969" y="2272144"/>
                <a:ext cx="1535333" cy="4425327"/>
              </a:xfrm>
              <a:prstGeom prst="rect">
                <a:avLst/>
              </a:prstGeom>
            </p:spPr>
          </p:pic>
          <p:sp>
            <p:nvSpPr>
              <p:cNvPr id="6" name="TextBox 5">
                <a:extLst>
                  <a:ext uri="{FF2B5EF4-FFF2-40B4-BE49-F238E27FC236}">
                    <a16:creationId xmlns:a16="http://schemas.microsoft.com/office/drawing/2014/main" id="{2BDF7464-8180-E84D-B235-427BC207572F}"/>
                  </a:ext>
                </a:extLst>
              </p:cNvPr>
              <p:cNvSpPr txBox="1"/>
              <p:nvPr/>
            </p:nvSpPr>
            <p:spPr>
              <a:xfrm>
                <a:off x="5984106" y="6454424"/>
                <a:ext cx="1279196" cy="153888"/>
              </a:xfrm>
              <a:prstGeom prst="rect">
                <a:avLst/>
              </a:prstGeom>
              <a:solidFill>
                <a:schemeClr val="bg1"/>
              </a:solidFill>
            </p:spPr>
            <p:txBody>
              <a:bodyPr wrap="none" lIns="0" tIns="0" rIns="0" bIns="0" rtlCol="0">
                <a:spAutoFit/>
              </a:bodyPr>
              <a:lstStyle/>
              <a:p>
                <a:r>
                  <a:rPr lang="en-US" sz="1000" dirty="0"/>
                  <a:t>21   23    25   27    29   31</a:t>
                </a:r>
              </a:p>
            </p:txBody>
          </p:sp>
        </p:grpSp>
        <p:sp>
          <p:nvSpPr>
            <p:cNvPr id="10" name="TextBox 9">
              <a:extLst>
                <a:ext uri="{FF2B5EF4-FFF2-40B4-BE49-F238E27FC236}">
                  <a16:creationId xmlns:a16="http://schemas.microsoft.com/office/drawing/2014/main" id="{69EB0342-626A-644D-8D4B-9C5C7D9008D4}"/>
                </a:ext>
              </a:extLst>
            </p:cNvPr>
            <p:cNvSpPr txBox="1"/>
            <p:nvPr/>
          </p:nvSpPr>
          <p:spPr>
            <a:xfrm rot="16200000">
              <a:off x="-1087419" y="3672730"/>
              <a:ext cx="2351926" cy="276999"/>
            </a:xfrm>
            <a:prstGeom prst="rect">
              <a:avLst/>
            </a:prstGeom>
            <a:solidFill>
              <a:schemeClr val="bg1"/>
            </a:solidFill>
          </p:spPr>
          <p:txBody>
            <a:bodyPr wrap="none" rtlCol="0">
              <a:spAutoFit/>
            </a:bodyPr>
            <a:lstStyle/>
            <a:p>
              <a:r>
                <a:rPr lang="en-US" sz="1200" dirty="0">
                  <a:latin typeface="Arial" panose="020B0604020202020204" pitchFamily="34" charset="0"/>
                  <a:cs typeface="Arial" panose="020B0604020202020204" pitchFamily="34" charset="0"/>
                </a:rPr>
                <a:t>Mean abundance factor (NSAF)</a:t>
              </a:r>
            </a:p>
          </p:txBody>
        </p:sp>
      </p:grpSp>
      <p:sp>
        <p:nvSpPr>
          <p:cNvPr id="12" name="TextBox 11">
            <a:extLst>
              <a:ext uri="{FF2B5EF4-FFF2-40B4-BE49-F238E27FC236}">
                <a16:creationId xmlns:a16="http://schemas.microsoft.com/office/drawing/2014/main" id="{5095FA3D-3C61-2A45-8A89-12C2CAF99650}"/>
              </a:ext>
            </a:extLst>
          </p:cNvPr>
          <p:cNvSpPr txBox="1"/>
          <p:nvPr/>
        </p:nvSpPr>
        <p:spPr>
          <a:xfrm>
            <a:off x="1515911" y="6458405"/>
            <a:ext cx="397866" cy="276999"/>
          </a:xfrm>
          <a:prstGeom prst="rect">
            <a:avLst/>
          </a:prstGeom>
          <a:solidFill>
            <a:schemeClr val="bg1"/>
          </a:solidFill>
        </p:spPr>
        <p:txBody>
          <a:bodyPr wrap="none" rtlCol="0">
            <a:spAutoFit/>
          </a:bodyPr>
          <a:lstStyle/>
          <a:p>
            <a:r>
              <a:rPr lang="en-US" sz="1200" dirty="0" err="1">
                <a:latin typeface="Arial" panose="020B0604020202020204" pitchFamily="34" charset="0"/>
                <a:cs typeface="Arial" panose="020B0604020202020204" pitchFamily="34" charset="0"/>
              </a:rPr>
              <a:t>dpf</a:t>
            </a:r>
            <a:endParaRPr lang="en-US" sz="12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A4D36AF-E36E-0E4E-ADAA-5589F42FE6B2}"/>
              </a:ext>
            </a:extLst>
          </p:cNvPr>
          <p:cNvSpPr txBox="1"/>
          <p:nvPr/>
        </p:nvSpPr>
        <p:spPr>
          <a:xfrm>
            <a:off x="1878441" y="5089751"/>
            <a:ext cx="1687999" cy="923330"/>
          </a:xfrm>
          <a:prstGeom prst="rect">
            <a:avLst/>
          </a:prstGeom>
          <a:solidFill>
            <a:srgbClr val="FFFBEC"/>
          </a:solidFill>
          <a:ln>
            <a:solidFill>
              <a:schemeClr val="accent4">
                <a:lumMod val="20000"/>
                <a:lumOff val="80000"/>
              </a:schemeClr>
            </a:solidFill>
          </a:ln>
        </p:spPr>
        <p:txBody>
          <a:bodyPr wrap="square" lIns="0" tIns="0" rIns="0" bIns="0" rtlCol="0">
            <a:spAutoFit/>
          </a:bodyPr>
          <a:lstStyle/>
          <a:p>
            <a:pPr marL="285750" indent="-166688">
              <a:buFont typeface="Arial" panose="020B0604020202020204" pitchFamily="34" charset="0"/>
              <a:buChar char="•"/>
            </a:pPr>
            <a:r>
              <a:rPr lang="en-US" sz="1200" b="1" dirty="0">
                <a:solidFill>
                  <a:srgbClr val="2F38F9"/>
                </a:solidFill>
              </a:rPr>
              <a:t>Glucose metabolism</a:t>
            </a:r>
          </a:p>
          <a:p>
            <a:pPr marL="285750" indent="-166688">
              <a:buFont typeface="Arial" panose="020B0604020202020204" pitchFamily="34" charset="0"/>
              <a:buChar char="•"/>
            </a:pPr>
            <a:r>
              <a:rPr lang="en-US" sz="1200" b="1" dirty="0">
                <a:solidFill>
                  <a:srgbClr val="2F38F9"/>
                </a:solidFill>
              </a:rPr>
              <a:t>Response to reactive O</a:t>
            </a:r>
            <a:r>
              <a:rPr lang="en-US" sz="1200" b="1" baseline="-25000" dirty="0">
                <a:solidFill>
                  <a:srgbClr val="2F38F9"/>
                </a:solidFill>
              </a:rPr>
              <a:t>2</a:t>
            </a:r>
            <a:r>
              <a:rPr lang="en-US" sz="1200" b="1" dirty="0">
                <a:solidFill>
                  <a:srgbClr val="2F38F9"/>
                </a:solidFill>
              </a:rPr>
              <a:t> species</a:t>
            </a:r>
          </a:p>
          <a:p>
            <a:pPr marL="285750" indent="-166688">
              <a:buFont typeface="Arial" panose="020B0604020202020204" pitchFamily="34" charset="0"/>
              <a:buChar char="•"/>
            </a:pPr>
            <a:r>
              <a:rPr lang="en-US" sz="1200" b="1" dirty="0">
                <a:solidFill>
                  <a:srgbClr val="2F38F9"/>
                </a:solidFill>
              </a:rPr>
              <a:t>Extracellular matrix organization</a:t>
            </a:r>
            <a:endParaRPr lang="en-US" sz="1000" b="1" dirty="0">
              <a:solidFill>
                <a:srgbClr val="2F38F9"/>
              </a:solidFill>
            </a:endParaRPr>
          </a:p>
        </p:txBody>
      </p:sp>
      <p:sp>
        <p:nvSpPr>
          <p:cNvPr id="14" name="TextBox 13">
            <a:extLst>
              <a:ext uri="{FF2B5EF4-FFF2-40B4-BE49-F238E27FC236}">
                <a16:creationId xmlns:a16="http://schemas.microsoft.com/office/drawing/2014/main" id="{13F2D1C5-A83F-F64A-A655-646AC392DFF4}"/>
              </a:ext>
            </a:extLst>
          </p:cNvPr>
          <p:cNvSpPr txBox="1"/>
          <p:nvPr/>
        </p:nvSpPr>
        <p:spPr>
          <a:xfrm>
            <a:off x="6055947" y="2469392"/>
            <a:ext cx="1702207" cy="677108"/>
          </a:xfrm>
          <a:prstGeom prst="rect">
            <a:avLst/>
          </a:prstGeom>
          <a:solidFill>
            <a:srgbClr val="FFFBEC"/>
          </a:solidFill>
          <a:ln>
            <a:solidFill>
              <a:schemeClr val="accent4">
                <a:lumMod val="20000"/>
                <a:lumOff val="80000"/>
              </a:schemeClr>
            </a:solidFill>
          </a:ln>
        </p:spPr>
        <p:txBody>
          <a:bodyPr wrap="square" lIns="0" tIns="0" rIns="0" bIns="0" rtlCol="0">
            <a:spAutoFit/>
          </a:bodyPr>
          <a:lstStyle/>
          <a:p>
            <a:pPr marL="296863" indent="-177800">
              <a:buFont typeface="Arial" panose="020B0604020202020204" pitchFamily="34" charset="0"/>
              <a:buChar char="•"/>
            </a:pPr>
            <a:r>
              <a:rPr lang="en-US" sz="1100" b="1" dirty="0">
                <a:solidFill>
                  <a:srgbClr val="2F38F9"/>
                </a:solidFill>
              </a:rPr>
              <a:t>Regulation of cilium assembly</a:t>
            </a:r>
          </a:p>
          <a:p>
            <a:pPr marL="296863" indent="-177800">
              <a:buFont typeface="Arial" panose="020B0604020202020204" pitchFamily="34" charset="0"/>
              <a:buChar char="•"/>
            </a:pPr>
            <a:r>
              <a:rPr lang="en-US" sz="1100" b="1" dirty="0">
                <a:solidFill>
                  <a:srgbClr val="2F38F9"/>
                </a:solidFill>
              </a:rPr>
              <a:t>Extracellular matrix organization</a:t>
            </a:r>
            <a:endParaRPr lang="en-US" sz="900" b="1" dirty="0">
              <a:solidFill>
                <a:srgbClr val="2F38F9"/>
              </a:solidFill>
            </a:endParaRPr>
          </a:p>
        </p:txBody>
      </p:sp>
      <p:sp>
        <p:nvSpPr>
          <p:cNvPr id="15" name="TextBox 14">
            <a:extLst>
              <a:ext uri="{FF2B5EF4-FFF2-40B4-BE49-F238E27FC236}">
                <a16:creationId xmlns:a16="http://schemas.microsoft.com/office/drawing/2014/main" id="{DC9E2B7B-A076-B743-992D-A2E7B92885AA}"/>
              </a:ext>
            </a:extLst>
          </p:cNvPr>
          <p:cNvSpPr txBox="1"/>
          <p:nvPr/>
        </p:nvSpPr>
        <p:spPr>
          <a:xfrm>
            <a:off x="1913777" y="3923370"/>
            <a:ext cx="1687999" cy="738664"/>
          </a:xfrm>
          <a:prstGeom prst="rect">
            <a:avLst/>
          </a:prstGeom>
          <a:solidFill>
            <a:srgbClr val="FFFBEC"/>
          </a:solidFill>
          <a:ln>
            <a:solidFill>
              <a:schemeClr val="accent4">
                <a:lumMod val="20000"/>
                <a:lumOff val="80000"/>
              </a:schemeClr>
            </a:solidFill>
          </a:ln>
        </p:spPr>
        <p:txBody>
          <a:bodyPr wrap="square" lIns="0" tIns="0" rIns="0" bIns="0" rtlCol="0">
            <a:spAutoFit/>
          </a:bodyPr>
          <a:lstStyle/>
          <a:p>
            <a:pPr marL="285750" indent="-166688">
              <a:buFont typeface="Arial" panose="020B0604020202020204" pitchFamily="34" charset="0"/>
              <a:buChar char="•"/>
            </a:pPr>
            <a:r>
              <a:rPr lang="en-US" sz="1200" b="1" dirty="0">
                <a:solidFill>
                  <a:srgbClr val="2F38F9"/>
                </a:solidFill>
              </a:rPr>
              <a:t>Actin cytoskeleton organization</a:t>
            </a:r>
          </a:p>
          <a:p>
            <a:pPr marL="285750" indent="-166688">
              <a:buFont typeface="Arial" panose="020B0604020202020204" pitchFamily="34" charset="0"/>
              <a:buChar char="•"/>
            </a:pPr>
            <a:r>
              <a:rPr lang="en-US" sz="1200" b="1" dirty="0">
                <a:solidFill>
                  <a:srgbClr val="2F38F9"/>
                </a:solidFill>
              </a:rPr>
              <a:t>Synaptic vesicle exocytosis</a:t>
            </a:r>
          </a:p>
        </p:txBody>
      </p:sp>
      <p:sp>
        <p:nvSpPr>
          <p:cNvPr id="17" name="TextBox 16">
            <a:extLst>
              <a:ext uri="{FF2B5EF4-FFF2-40B4-BE49-F238E27FC236}">
                <a16:creationId xmlns:a16="http://schemas.microsoft.com/office/drawing/2014/main" id="{81D00FAC-226E-D94F-9AFC-7E9BE0A3FB1E}"/>
              </a:ext>
            </a:extLst>
          </p:cNvPr>
          <p:cNvSpPr txBox="1"/>
          <p:nvPr/>
        </p:nvSpPr>
        <p:spPr>
          <a:xfrm>
            <a:off x="6055947" y="3902351"/>
            <a:ext cx="1702207" cy="677108"/>
          </a:xfrm>
          <a:prstGeom prst="rect">
            <a:avLst/>
          </a:prstGeom>
          <a:solidFill>
            <a:srgbClr val="FFFBEC"/>
          </a:solidFill>
          <a:ln>
            <a:solidFill>
              <a:schemeClr val="accent4">
                <a:lumMod val="20000"/>
                <a:lumOff val="80000"/>
              </a:schemeClr>
            </a:solidFill>
          </a:ln>
        </p:spPr>
        <p:txBody>
          <a:bodyPr wrap="square" lIns="0" tIns="0" rIns="0" bIns="0" rtlCol="0">
            <a:spAutoFit/>
          </a:bodyPr>
          <a:lstStyle/>
          <a:p>
            <a:pPr marL="285750" indent="-165100">
              <a:buFont typeface="Arial" panose="020B0604020202020204" pitchFamily="34" charset="0"/>
              <a:buChar char="•"/>
            </a:pPr>
            <a:r>
              <a:rPr lang="en-US" sz="1100" b="1" dirty="0">
                <a:solidFill>
                  <a:srgbClr val="2F38F9"/>
                </a:solidFill>
              </a:rPr>
              <a:t>Stress signaling</a:t>
            </a:r>
          </a:p>
          <a:p>
            <a:pPr marL="285750" indent="-165100">
              <a:buFont typeface="Arial" panose="020B0604020202020204" pitchFamily="34" charset="0"/>
              <a:buChar char="•"/>
            </a:pPr>
            <a:r>
              <a:rPr lang="en-US" sz="1100" b="1" dirty="0">
                <a:solidFill>
                  <a:srgbClr val="2F38F9"/>
                </a:solidFill>
              </a:rPr>
              <a:t>Apoptotic process</a:t>
            </a:r>
          </a:p>
          <a:p>
            <a:pPr marL="285750" indent="-165100">
              <a:buFont typeface="Arial" panose="020B0604020202020204" pitchFamily="34" charset="0"/>
              <a:buChar char="•"/>
            </a:pPr>
            <a:r>
              <a:rPr lang="en-US" sz="1100" b="1" dirty="0">
                <a:solidFill>
                  <a:srgbClr val="2F38F9"/>
                </a:solidFill>
              </a:rPr>
              <a:t>Amino and nucleic acid metabolism</a:t>
            </a:r>
          </a:p>
        </p:txBody>
      </p:sp>
      <p:sp>
        <p:nvSpPr>
          <p:cNvPr id="19" name="TextBox 18">
            <a:extLst>
              <a:ext uri="{FF2B5EF4-FFF2-40B4-BE49-F238E27FC236}">
                <a16:creationId xmlns:a16="http://schemas.microsoft.com/office/drawing/2014/main" id="{A5F964B2-6BFC-1F4A-B779-0754B3DC413E}"/>
              </a:ext>
            </a:extLst>
          </p:cNvPr>
          <p:cNvSpPr txBox="1"/>
          <p:nvPr/>
        </p:nvSpPr>
        <p:spPr>
          <a:xfrm>
            <a:off x="1921036" y="2353976"/>
            <a:ext cx="1687999" cy="738664"/>
          </a:xfrm>
          <a:prstGeom prst="rect">
            <a:avLst/>
          </a:prstGeom>
          <a:solidFill>
            <a:srgbClr val="FFFBEC"/>
          </a:solidFill>
          <a:ln>
            <a:solidFill>
              <a:schemeClr val="accent4">
                <a:lumMod val="20000"/>
                <a:lumOff val="80000"/>
              </a:schemeClr>
            </a:solidFill>
          </a:ln>
        </p:spPr>
        <p:txBody>
          <a:bodyPr wrap="square" lIns="0" tIns="0" rIns="0" bIns="0" rtlCol="0">
            <a:spAutoFit/>
          </a:bodyPr>
          <a:lstStyle/>
          <a:p>
            <a:pPr marL="285750" indent="-165100">
              <a:buFont typeface="Arial" panose="020B0604020202020204" pitchFamily="34" charset="0"/>
              <a:buChar char="•"/>
            </a:pPr>
            <a:r>
              <a:rPr lang="en-US" sz="1200" b="1" dirty="0">
                <a:solidFill>
                  <a:srgbClr val="2F38F9"/>
                </a:solidFill>
              </a:rPr>
              <a:t>Glycolytic process and glucose homeostasis</a:t>
            </a:r>
          </a:p>
          <a:p>
            <a:pPr marL="285750" indent="-165100">
              <a:buFont typeface="Arial" panose="020B0604020202020204" pitchFamily="34" charset="0"/>
              <a:buChar char="•"/>
            </a:pPr>
            <a:r>
              <a:rPr lang="en-US" sz="1200" b="1" dirty="0">
                <a:solidFill>
                  <a:srgbClr val="2F38F9"/>
                </a:solidFill>
              </a:rPr>
              <a:t>Cortical cytoskeleton organization</a:t>
            </a:r>
          </a:p>
        </p:txBody>
      </p:sp>
      <p:grpSp>
        <p:nvGrpSpPr>
          <p:cNvPr id="25" name="Group 24">
            <a:extLst>
              <a:ext uri="{FF2B5EF4-FFF2-40B4-BE49-F238E27FC236}">
                <a16:creationId xmlns:a16="http://schemas.microsoft.com/office/drawing/2014/main" id="{0847E37C-39B6-0047-B618-43A94D2E2F07}"/>
              </a:ext>
            </a:extLst>
          </p:cNvPr>
          <p:cNvGrpSpPr/>
          <p:nvPr/>
        </p:nvGrpSpPr>
        <p:grpSpPr>
          <a:xfrm>
            <a:off x="4610407" y="2126999"/>
            <a:ext cx="1327930" cy="3542282"/>
            <a:chOff x="7244391" y="2272145"/>
            <a:chExt cx="1327930" cy="3542282"/>
          </a:xfrm>
        </p:grpSpPr>
        <p:pic>
          <p:nvPicPr>
            <p:cNvPr id="27" name="Picture 26">
              <a:extLst>
                <a:ext uri="{FF2B5EF4-FFF2-40B4-BE49-F238E27FC236}">
                  <a16:creationId xmlns:a16="http://schemas.microsoft.com/office/drawing/2014/main" id="{B9DCB07E-2CDD-7443-AE2E-7CAC12000370}"/>
                </a:ext>
              </a:extLst>
            </p:cNvPr>
            <p:cNvPicPr>
              <a:picLocks noChangeAspect="1"/>
            </p:cNvPicPr>
            <p:nvPr/>
          </p:nvPicPr>
          <p:blipFill rotWithShape="1">
            <a:blip r:embed="rId2"/>
            <a:srcRect l="46390" r="12985" b="19954"/>
            <a:stretch/>
          </p:blipFill>
          <p:spPr>
            <a:xfrm>
              <a:off x="7244391" y="2272145"/>
              <a:ext cx="1327930" cy="3542282"/>
            </a:xfrm>
            <a:prstGeom prst="rect">
              <a:avLst/>
            </a:prstGeom>
          </p:spPr>
        </p:pic>
        <p:sp>
          <p:nvSpPr>
            <p:cNvPr id="29" name="TextBox 28">
              <a:extLst>
                <a:ext uri="{FF2B5EF4-FFF2-40B4-BE49-F238E27FC236}">
                  <a16:creationId xmlns:a16="http://schemas.microsoft.com/office/drawing/2014/main" id="{2780C13C-63FF-2B48-9C70-48B6A0BC8EEC}"/>
                </a:ext>
              </a:extLst>
            </p:cNvPr>
            <p:cNvSpPr txBox="1"/>
            <p:nvPr/>
          </p:nvSpPr>
          <p:spPr>
            <a:xfrm>
              <a:off x="7293125" y="5066567"/>
              <a:ext cx="1279196" cy="153888"/>
            </a:xfrm>
            <a:prstGeom prst="rect">
              <a:avLst/>
            </a:prstGeom>
            <a:solidFill>
              <a:schemeClr val="bg1"/>
            </a:solidFill>
          </p:spPr>
          <p:txBody>
            <a:bodyPr wrap="none" lIns="0" tIns="0" rIns="0" bIns="0" rtlCol="0">
              <a:spAutoFit/>
            </a:bodyPr>
            <a:lstStyle/>
            <a:p>
              <a:r>
                <a:rPr lang="en-US" sz="1000" dirty="0"/>
                <a:t>21   23    25   27    29   31</a:t>
              </a:r>
            </a:p>
          </p:txBody>
        </p:sp>
      </p:grpSp>
      <p:sp>
        <p:nvSpPr>
          <p:cNvPr id="30" name="Title 1">
            <a:extLst>
              <a:ext uri="{FF2B5EF4-FFF2-40B4-BE49-F238E27FC236}">
                <a16:creationId xmlns:a16="http://schemas.microsoft.com/office/drawing/2014/main" id="{4CAFEBD1-168F-2046-9444-3AE1A688499B}"/>
              </a:ext>
            </a:extLst>
          </p:cNvPr>
          <p:cNvSpPr>
            <a:spLocks noGrp="1"/>
          </p:cNvSpPr>
          <p:nvPr>
            <p:ph type="title"/>
          </p:nvPr>
        </p:nvSpPr>
        <p:spPr>
          <a:xfrm>
            <a:off x="182880" y="249688"/>
            <a:ext cx="8732520" cy="1325563"/>
          </a:xfrm>
        </p:spPr>
        <p:txBody>
          <a:bodyPr>
            <a:normAutofit fontScale="90000"/>
          </a:bodyPr>
          <a:lstStyle/>
          <a:p>
            <a:pPr algn="ctr"/>
            <a:r>
              <a:rPr lang="en-US" dirty="0"/>
              <a:t>Protein patterns and processes we could expect to see in normal development</a:t>
            </a:r>
            <a:br>
              <a:rPr lang="en-US" dirty="0"/>
            </a:br>
            <a:endParaRPr lang="en-US" dirty="0"/>
          </a:p>
        </p:txBody>
      </p:sp>
      <p:pic>
        <p:nvPicPr>
          <p:cNvPr id="31" name="Picture 30">
            <a:extLst>
              <a:ext uri="{FF2B5EF4-FFF2-40B4-BE49-F238E27FC236}">
                <a16:creationId xmlns:a16="http://schemas.microsoft.com/office/drawing/2014/main" id="{BDC54364-17CE-D246-929B-59C35A6CB428}"/>
              </a:ext>
            </a:extLst>
          </p:cNvPr>
          <p:cNvPicPr>
            <a:picLocks noChangeAspect="1"/>
          </p:cNvPicPr>
          <p:nvPr/>
        </p:nvPicPr>
        <p:blipFill>
          <a:blip r:embed="rId3"/>
          <a:stretch>
            <a:fillRect/>
          </a:stretch>
        </p:blipFill>
        <p:spPr>
          <a:xfrm>
            <a:off x="113831" y="1310905"/>
            <a:ext cx="1548883" cy="709670"/>
          </a:xfrm>
          <a:prstGeom prst="rect">
            <a:avLst/>
          </a:prstGeom>
        </p:spPr>
      </p:pic>
    </p:spTree>
    <p:extLst>
      <p:ext uri="{BB962C8B-B14F-4D97-AF65-F5344CB8AC3E}">
        <p14:creationId xmlns:p14="http://schemas.microsoft.com/office/powerpoint/2010/main" val="1393236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C609F7-0E3C-6641-8EA7-E065137DD3D6}"/>
              </a:ext>
            </a:extLst>
          </p:cNvPr>
          <p:cNvSpPr>
            <a:spLocks noGrp="1"/>
          </p:cNvSpPr>
          <p:nvPr>
            <p:ph type="title"/>
          </p:nvPr>
        </p:nvSpPr>
        <p:spPr>
          <a:xfrm>
            <a:off x="182880" y="249688"/>
            <a:ext cx="8732520" cy="1325563"/>
          </a:xfrm>
        </p:spPr>
        <p:txBody>
          <a:bodyPr>
            <a:normAutofit fontScale="90000"/>
          </a:bodyPr>
          <a:lstStyle/>
          <a:p>
            <a:r>
              <a:rPr lang="en-US" dirty="0"/>
              <a:t>Proteins and processes underlying increased growth and survival at 29</a:t>
            </a:r>
            <a:r>
              <a:rPr lang="en-US" dirty="0">
                <a:cs typeface="Arial" panose="020B0604020202020204" pitchFamily="34" charset="0"/>
              </a:rPr>
              <a:t>°C</a:t>
            </a:r>
            <a:br>
              <a:rPr lang="en-US" dirty="0"/>
            </a:br>
            <a:endParaRPr lang="en-US" dirty="0"/>
          </a:p>
        </p:txBody>
      </p:sp>
      <p:pic>
        <p:nvPicPr>
          <p:cNvPr id="22" name="Picture 21">
            <a:extLst>
              <a:ext uri="{FF2B5EF4-FFF2-40B4-BE49-F238E27FC236}">
                <a16:creationId xmlns:a16="http://schemas.microsoft.com/office/drawing/2014/main" id="{54FE3F2F-B9E3-664A-A234-F10B846BF439}"/>
              </a:ext>
            </a:extLst>
          </p:cNvPr>
          <p:cNvPicPr>
            <a:picLocks noChangeAspect="1"/>
          </p:cNvPicPr>
          <p:nvPr/>
        </p:nvPicPr>
        <p:blipFill rotWithShape="1">
          <a:blip r:embed="rId2"/>
          <a:srcRect r="11081" b="9949"/>
          <a:stretch/>
        </p:blipFill>
        <p:spPr>
          <a:xfrm>
            <a:off x="5498977" y="1458504"/>
            <a:ext cx="3493008" cy="1617491"/>
          </a:xfrm>
          <a:prstGeom prst="rect">
            <a:avLst/>
          </a:prstGeom>
        </p:spPr>
      </p:pic>
      <p:sp>
        <p:nvSpPr>
          <p:cNvPr id="25" name="Left Bracket 24">
            <a:extLst>
              <a:ext uri="{FF2B5EF4-FFF2-40B4-BE49-F238E27FC236}">
                <a16:creationId xmlns:a16="http://schemas.microsoft.com/office/drawing/2014/main" id="{C62C5340-BA0C-D54B-A2CB-21621E07D3CA}"/>
              </a:ext>
            </a:extLst>
          </p:cNvPr>
          <p:cNvSpPr/>
          <p:nvPr/>
        </p:nvSpPr>
        <p:spPr>
          <a:xfrm>
            <a:off x="879448" y="3267686"/>
            <a:ext cx="307717" cy="2188250"/>
          </a:xfrm>
          <a:prstGeom prst="leftBracket">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BCA86CC9-DBF8-0A41-B689-23970383B3AE}"/>
              </a:ext>
            </a:extLst>
          </p:cNvPr>
          <p:cNvSpPr/>
          <p:nvPr/>
        </p:nvSpPr>
        <p:spPr>
          <a:xfrm>
            <a:off x="878767" y="5513085"/>
            <a:ext cx="154539" cy="852310"/>
          </a:xfrm>
          <a:prstGeom prst="leftBracket">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BC9CAFCD-A0F4-5D4D-8192-7B7D0B01F815}"/>
              </a:ext>
            </a:extLst>
          </p:cNvPr>
          <p:cNvSpPr txBox="1"/>
          <p:nvPr/>
        </p:nvSpPr>
        <p:spPr>
          <a:xfrm>
            <a:off x="7076" y="5725999"/>
            <a:ext cx="878767" cy="369332"/>
          </a:xfrm>
          <a:prstGeom prst="rect">
            <a:avLst/>
          </a:prstGeom>
          <a:noFill/>
        </p:spPr>
        <p:txBody>
          <a:bodyPr wrap="square" rtlCol="0">
            <a:spAutoFit/>
          </a:bodyPr>
          <a:lstStyle/>
          <a:p>
            <a:r>
              <a:rPr lang="en-US" dirty="0"/>
              <a:t>Clade 1</a:t>
            </a:r>
          </a:p>
        </p:txBody>
      </p:sp>
      <p:sp>
        <p:nvSpPr>
          <p:cNvPr id="28" name="TextBox 27">
            <a:extLst>
              <a:ext uri="{FF2B5EF4-FFF2-40B4-BE49-F238E27FC236}">
                <a16:creationId xmlns:a16="http://schemas.microsoft.com/office/drawing/2014/main" id="{FB3DF8B9-A22C-4840-8E66-507E8EA64002}"/>
              </a:ext>
            </a:extLst>
          </p:cNvPr>
          <p:cNvSpPr txBox="1"/>
          <p:nvPr/>
        </p:nvSpPr>
        <p:spPr>
          <a:xfrm>
            <a:off x="0" y="4177145"/>
            <a:ext cx="878767" cy="369332"/>
          </a:xfrm>
          <a:prstGeom prst="rect">
            <a:avLst/>
          </a:prstGeom>
          <a:noFill/>
        </p:spPr>
        <p:txBody>
          <a:bodyPr wrap="square" rtlCol="0">
            <a:spAutoFit/>
          </a:bodyPr>
          <a:lstStyle/>
          <a:p>
            <a:r>
              <a:rPr lang="en-US" dirty="0"/>
              <a:t>Clade 2</a:t>
            </a:r>
          </a:p>
        </p:txBody>
      </p:sp>
      <p:grpSp>
        <p:nvGrpSpPr>
          <p:cNvPr id="32" name="Group 31">
            <a:extLst>
              <a:ext uri="{FF2B5EF4-FFF2-40B4-BE49-F238E27FC236}">
                <a16:creationId xmlns:a16="http://schemas.microsoft.com/office/drawing/2014/main" id="{9CB9B164-7330-0741-997D-F53FA7EE0D9A}"/>
              </a:ext>
            </a:extLst>
          </p:cNvPr>
          <p:cNvGrpSpPr/>
          <p:nvPr/>
        </p:nvGrpSpPr>
        <p:grpSpPr>
          <a:xfrm>
            <a:off x="1022115" y="3254692"/>
            <a:ext cx="4628877" cy="3603308"/>
            <a:chOff x="345588" y="2381387"/>
            <a:chExt cx="3958870" cy="3417647"/>
          </a:xfrm>
        </p:grpSpPr>
        <p:pic>
          <p:nvPicPr>
            <p:cNvPr id="21" name="Picture 20">
              <a:extLst>
                <a:ext uri="{FF2B5EF4-FFF2-40B4-BE49-F238E27FC236}">
                  <a16:creationId xmlns:a16="http://schemas.microsoft.com/office/drawing/2014/main" id="{ABE3A03E-7ABE-024C-9ABC-4139852C49F1}"/>
                </a:ext>
              </a:extLst>
            </p:cNvPr>
            <p:cNvPicPr>
              <a:picLocks noChangeAspect="1"/>
            </p:cNvPicPr>
            <p:nvPr/>
          </p:nvPicPr>
          <p:blipFill rotWithShape="1">
            <a:blip r:embed="rId3"/>
            <a:srcRect t="17878"/>
            <a:stretch/>
          </p:blipFill>
          <p:spPr>
            <a:xfrm>
              <a:off x="346653" y="2381387"/>
              <a:ext cx="3957805" cy="3346780"/>
            </a:xfrm>
            <a:prstGeom prst="rect">
              <a:avLst/>
            </a:prstGeom>
          </p:spPr>
        </p:pic>
        <p:pic>
          <p:nvPicPr>
            <p:cNvPr id="31" name="Picture 30">
              <a:extLst>
                <a:ext uri="{FF2B5EF4-FFF2-40B4-BE49-F238E27FC236}">
                  <a16:creationId xmlns:a16="http://schemas.microsoft.com/office/drawing/2014/main" id="{F0CF202C-BDEA-0346-B7AC-22AD5059CBA3}"/>
                </a:ext>
              </a:extLst>
            </p:cNvPr>
            <p:cNvPicPr>
              <a:picLocks noChangeAspect="1"/>
            </p:cNvPicPr>
            <p:nvPr/>
          </p:nvPicPr>
          <p:blipFill rotWithShape="1">
            <a:blip r:embed="rId3"/>
            <a:srcRect l="1496" t="2761" r="76301" b="88530"/>
            <a:stretch/>
          </p:blipFill>
          <p:spPr>
            <a:xfrm>
              <a:off x="345588" y="5444149"/>
              <a:ext cx="878767" cy="354885"/>
            </a:xfrm>
            <a:prstGeom prst="rect">
              <a:avLst/>
            </a:prstGeom>
          </p:spPr>
        </p:pic>
      </p:grpSp>
      <p:pic>
        <p:nvPicPr>
          <p:cNvPr id="2" name="Picture 1">
            <a:extLst>
              <a:ext uri="{FF2B5EF4-FFF2-40B4-BE49-F238E27FC236}">
                <a16:creationId xmlns:a16="http://schemas.microsoft.com/office/drawing/2014/main" id="{D661FA3E-EEE1-4045-A74E-13B1007E355F}"/>
              </a:ext>
            </a:extLst>
          </p:cNvPr>
          <p:cNvPicPr>
            <a:picLocks noChangeAspect="1"/>
          </p:cNvPicPr>
          <p:nvPr/>
        </p:nvPicPr>
        <p:blipFill>
          <a:blip r:embed="rId4"/>
          <a:stretch>
            <a:fillRect/>
          </a:stretch>
        </p:blipFill>
        <p:spPr>
          <a:xfrm>
            <a:off x="152015" y="1852689"/>
            <a:ext cx="2070299" cy="1011076"/>
          </a:xfrm>
          <a:prstGeom prst="rect">
            <a:avLst/>
          </a:prstGeom>
        </p:spPr>
      </p:pic>
      <p:sp>
        <p:nvSpPr>
          <p:cNvPr id="19" name="TextBox 18">
            <a:extLst>
              <a:ext uri="{FF2B5EF4-FFF2-40B4-BE49-F238E27FC236}">
                <a16:creationId xmlns:a16="http://schemas.microsoft.com/office/drawing/2014/main" id="{71332267-ABCF-3B49-82C0-FE672B097F3E}"/>
              </a:ext>
            </a:extLst>
          </p:cNvPr>
          <p:cNvSpPr txBox="1"/>
          <p:nvPr/>
        </p:nvSpPr>
        <p:spPr>
          <a:xfrm>
            <a:off x="5779399" y="3069572"/>
            <a:ext cx="1577355" cy="184666"/>
          </a:xfrm>
          <a:prstGeom prst="rect">
            <a:avLst/>
          </a:prstGeom>
          <a:solidFill>
            <a:schemeClr val="bg1"/>
          </a:solidFill>
        </p:spPr>
        <p:txBody>
          <a:bodyPr wrap="none" lIns="0" tIns="0" rIns="0" bIns="0" rtlCol="0">
            <a:spAutoFit/>
          </a:bodyPr>
          <a:lstStyle/>
          <a:p>
            <a:r>
              <a:rPr lang="en-US" sz="1200" dirty="0"/>
              <a:t>21   23    25   27    29    31</a:t>
            </a:r>
          </a:p>
        </p:txBody>
      </p:sp>
      <p:sp>
        <p:nvSpPr>
          <p:cNvPr id="23" name="TextBox 22">
            <a:extLst>
              <a:ext uri="{FF2B5EF4-FFF2-40B4-BE49-F238E27FC236}">
                <a16:creationId xmlns:a16="http://schemas.microsoft.com/office/drawing/2014/main" id="{B5ED470A-DC4F-0D4C-9483-10FD4243A374}"/>
              </a:ext>
            </a:extLst>
          </p:cNvPr>
          <p:cNvSpPr txBox="1"/>
          <p:nvPr/>
        </p:nvSpPr>
        <p:spPr>
          <a:xfrm>
            <a:off x="7373311" y="3075995"/>
            <a:ext cx="1612621" cy="184666"/>
          </a:xfrm>
          <a:prstGeom prst="rect">
            <a:avLst/>
          </a:prstGeom>
          <a:solidFill>
            <a:schemeClr val="bg1"/>
          </a:solidFill>
        </p:spPr>
        <p:txBody>
          <a:bodyPr wrap="none" lIns="0" tIns="0" rIns="0" bIns="0" rtlCol="0">
            <a:spAutoFit/>
          </a:bodyPr>
          <a:lstStyle/>
          <a:p>
            <a:r>
              <a:rPr lang="en-US" sz="1200" dirty="0"/>
              <a:t>21    23    25    27    29   31</a:t>
            </a:r>
          </a:p>
        </p:txBody>
      </p:sp>
      <p:sp>
        <p:nvSpPr>
          <p:cNvPr id="24" name="TextBox 23">
            <a:extLst>
              <a:ext uri="{FF2B5EF4-FFF2-40B4-BE49-F238E27FC236}">
                <a16:creationId xmlns:a16="http://schemas.microsoft.com/office/drawing/2014/main" id="{55A480E8-B262-B344-BCCD-1C08B52EFAAD}"/>
              </a:ext>
            </a:extLst>
          </p:cNvPr>
          <p:cNvSpPr txBox="1"/>
          <p:nvPr/>
        </p:nvSpPr>
        <p:spPr>
          <a:xfrm>
            <a:off x="7172172" y="3184461"/>
            <a:ext cx="390171" cy="276999"/>
          </a:xfrm>
          <a:prstGeom prst="rect">
            <a:avLst/>
          </a:prstGeom>
          <a:noFill/>
        </p:spPr>
        <p:txBody>
          <a:bodyPr wrap="none" rtlCol="0">
            <a:spAutoFit/>
          </a:bodyPr>
          <a:lstStyle/>
          <a:p>
            <a:r>
              <a:rPr lang="en-US" sz="1200" dirty="0" err="1"/>
              <a:t>dpf</a:t>
            </a:r>
            <a:endParaRPr lang="en-US" sz="1200" dirty="0"/>
          </a:p>
        </p:txBody>
      </p:sp>
      <p:sp>
        <p:nvSpPr>
          <p:cNvPr id="29" name="TextBox 28">
            <a:extLst>
              <a:ext uri="{FF2B5EF4-FFF2-40B4-BE49-F238E27FC236}">
                <a16:creationId xmlns:a16="http://schemas.microsoft.com/office/drawing/2014/main" id="{8C2926D7-65E0-EA46-BD18-4A92720FFD7B}"/>
              </a:ext>
            </a:extLst>
          </p:cNvPr>
          <p:cNvSpPr txBox="1"/>
          <p:nvPr/>
        </p:nvSpPr>
        <p:spPr>
          <a:xfrm>
            <a:off x="5670901" y="3498594"/>
            <a:ext cx="1577356" cy="846386"/>
          </a:xfrm>
          <a:prstGeom prst="rect">
            <a:avLst/>
          </a:prstGeom>
          <a:solidFill>
            <a:srgbClr val="FFFBEC"/>
          </a:solidFill>
          <a:ln>
            <a:solidFill>
              <a:schemeClr val="accent4">
                <a:lumMod val="20000"/>
                <a:lumOff val="80000"/>
              </a:schemeClr>
            </a:solidFill>
          </a:ln>
        </p:spPr>
        <p:txBody>
          <a:bodyPr wrap="square" lIns="0" tIns="0" rIns="0" bIns="0" rtlCol="0">
            <a:spAutoFit/>
          </a:bodyPr>
          <a:lstStyle/>
          <a:p>
            <a:pPr marL="285750" indent="-165100">
              <a:buFont typeface="Arial" panose="020B0604020202020204" pitchFamily="34" charset="0"/>
              <a:buChar char="•"/>
            </a:pPr>
            <a:r>
              <a:rPr lang="en-US" sz="1100" b="1" dirty="0">
                <a:solidFill>
                  <a:srgbClr val="2F38F9"/>
                </a:solidFill>
              </a:rPr>
              <a:t>Lipid metabolism</a:t>
            </a:r>
          </a:p>
          <a:p>
            <a:pPr marL="285750" indent="-165100">
              <a:buFont typeface="Arial" panose="020B0604020202020204" pitchFamily="34" charset="0"/>
              <a:buChar char="•"/>
            </a:pPr>
            <a:r>
              <a:rPr lang="en-US" sz="1100" b="1" dirty="0">
                <a:solidFill>
                  <a:srgbClr val="2F38F9"/>
                </a:solidFill>
              </a:rPr>
              <a:t>Response to fibroblast growth factor</a:t>
            </a:r>
          </a:p>
          <a:p>
            <a:pPr marL="285750" indent="-165100">
              <a:buFont typeface="Arial" panose="020B0604020202020204" pitchFamily="34" charset="0"/>
              <a:buChar char="•"/>
            </a:pPr>
            <a:r>
              <a:rPr lang="en-US" sz="1100" b="1" dirty="0">
                <a:solidFill>
                  <a:srgbClr val="2F38F9"/>
                </a:solidFill>
              </a:rPr>
              <a:t>Actin filament bundle</a:t>
            </a:r>
          </a:p>
        </p:txBody>
      </p:sp>
      <p:sp>
        <p:nvSpPr>
          <p:cNvPr id="30" name="TextBox 29">
            <a:extLst>
              <a:ext uri="{FF2B5EF4-FFF2-40B4-BE49-F238E27FC236}">
                <a16:creationId xmlns:a16="http://schemas.microsoft.com/office/drawing/2014/main" id="{305513A8-B5FC-704D-ACAC-BBE5FB5B2079}"/>
              </a:ext>
            </a:extLst>
          </p:cNvPr>
          <p:cNvSpPr txBox="1"/>
          <p:nvPr/>
        </p:nvSpPr>
        <p:spPr>
          <a:xfrm>
            <a:off x="7518616" y="3461460"/>
            <a:ext cx="1511044" cy="1184940"/>
          </a:xfrm>
          <a:prstGeom prst="rect">
            <a:avLst/>
          </a:prstGeom>
          <a:solidFill>
            <a:srgbClr val="FFFBEC"/>
          </a:solidFill>
          <a:ln>
            <a:solidFill>
              <a:schemeClr val="accent4">
                <a:lumMod val="20000"/>
                <a:lumOff val="80000"/>
              </a:schemeClr>
            </a:solidFill>
          </a:ln>
        </p:spPr>
        <p:txBody>
          <a:bodyPr wrap="square" lIns="0" tIns="0" rIns="0" bIns="0" rtlCol="0">
            <a:spAutoFit/>
          </a:bodyPr>
          <a:lstStyle/>
          <a:p>
            <a:pPr marL="296863" indent="-125413">
              <a:buFont typeface="Arial" panose="020B0604020202020204" pitchFamily="34" charset="0"/>
              <a:buChar char="•"/>
              <a:tabLst>
                <a:tab pos="109538" algn="l"/>
              </a:tabLst>
            </a:pPr>
            <a:r>
              <a:rPr lang="en-US" sz="1100" b="1" dirty="0">
                <a:solidFill>
                  <a:srgbClr val="2F38F9"/>
                </a:solidFill>
              </a:rPr>
              <a:t>Microtubule-based process</a:t>
            </a:r>
          </a:p>
          <a:p>
            <a:pPr marL="296863" indent="-125413">
              <a:buFont typeface="Arial" panose="020B0604020202020204" pitchFamily="34" charset="0"/>
              <a:buChar char="•"/>
              <a:tabLst>
                <a:tab pos="109538" algn="l"/>
              </a:tabLst>
            </a:pPr>
            <a:r>
              <a:rPr lang="en-US" sz="1100" b="1" dirty="0">
                <a:solidFill>
                  <a:srgbClr val="2F38F9"/>
                </a:solidFill>
              </a:rPr>
              <a:t>Positive regulation of cell death</a:t>
            </a:r>
          </a:p>
          <a:p>
            <a:pPr marL="296863" indent="-125413">
              <a:buFont typeface="Arial" panose="020B0604020202020204" pitchFamily="34" charset="0"/>
              <a:buChar char="•"/>
              <a:tabLst>
                <a:tab pos="109538" algn="l"/>
              </a:tabLst>
            </a:pPr>
            <a:r>
              <a:rPr lang="en-US" sz="1100" b="1" dirty="0">
                <a:solidFill>
                  <a:srgbClr val="2F38F9"/>
                </a:solidFill>
              </a:rPr>
              <a:t>Protein </a:t>
            </a:r>
            <a:r>
              <a:rPr lang="en-US" sz="1100" b="1" dirty="0" err="1">
                <a:solidFill>
                  <a:srgbClr val="2F38F9"/>
                </a:solidFill>
              </a:rPr>
              <a:t>homotetramerization</a:t>
            </a:r>
            <a:endParaRPr lang="en-US" sz="1100" b="1" dirty="0">
              <a:solidFill>
                <a:srgbClr val="2F38F9"/>
              </a:solidFill>
            </a:endParaRPr>
          </a:p>
        </p:txBody>
      </p:sp>
    </p:spTree>
    <p:extLst>
      <p:ext uri="{BB962C8B-B14F-4D97-AF65-F5344CB8AC3E}">
        <p14:creationId xmlns:p14="http://schemas.microsoft.com/office/powerpoint/2010/main" val="427477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C609F7-0E3C-6641-8EA7-E065137DD3D6}"/>
              </a:ext>
            </a:extLst>
          </p:cNvPr>
          <p:cNvSpPr>
            <a:spLocks noGrp="1"/>
          </p:cNvSpPr>
          <p:nvPr>
            <p:ph type="title"/>
          </p:nvPr>
        </p:nvSpPr>
        <p:spPr>
          <a:xfrm>
            <a:off x="182880" y="249688"/>
            <a:ext cx="8778240" cy="1325563"/>
          </a:xfrm>
        </p:spPr>
        <p:txBody>
          <a:bodyPr>
            <a:normAutofit fontScale="90000"/>
          </a:bodyPr>
          <a:lstStyle/>
          <a:p>
            <a:r>
              <a:rPr lang="en-US" dirty="0"/>
              <a:t>Proteins and processes underlying decreased survival at 23</a:t>
            </a:r>
            <a:r>
              <a:rPr lang="en-US" dirty="0">
                <a:latin typeface="+mn-lt"/>
                <a:cs typeface="Arial" panose="020B0604020202020204" pitchFamily="34" charset="0"/>
              </a:rPr>
              <a:t>°C</a:t>
            </a:r>
            <a:br>
              <a:rPr lang="en-US" dirty="0"/>
            </a:br>
            <a:endParaRPr lang="en-US" dirty="0"/>
          </a:p>
        </p:txBody>
      </p:sp>
      <p:sp>
        <p:nvSpPr>
          <p:cNvPr id="3" name="Title 1">
            <a:extLst>
              <a:ext uri="{FF2B5EF4-FFF2-40B4-BE49-F238E27FC236}">
                <a16:creationId xmlns:a16="http://schemas.microsoft.com/office/drawing/2014/main" id="{7F02B58E-6C9C-9F47-AE4D-A572D8E46C65}"/>
              </a:ext>
            </a:extLst>
          </p:cNvPr>
          <p:cNvSpPr txBox="1">
            <a:spLocks/>
          </p:cNvSpPr>
          <p:nvPr/>
        </p:nvSpPr>
        <p:spPr>
          <a:xfrm>
            <a:off x="1721048" y="1204914"/>
            <a:ext cx="105091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4" name="Picture 3">
            <a:extLst>
              <a:ext uri="{FF2B5EF4-FFF2-40B4-BE49-F238E27FC236}">
                <a16:creationId xmlns:a16="http://schemas.microsoft.com/office/drawing/2014/main" id="{FBA918C9-C63F-5B49-B385-ED8355053FE6}"/>
              </a:ext>
            </a:extLst>
          </p:cNvPr>
          <p:cNvPicPr>
            <a:picLocks noChangeAspect="1"/>
          </p:cNvPicPr>
          <p:nvPr/>
        </p:nvPicPr>
        <p:blipFill rotWithShape="1">
          <a:blip r:embed="rId2"/>
          <a:srcRect r="9989"/>
          <a:stretch/>
        </p:blipFill>
        <p:spPr>
          <a:xfrm>
            <a:off x="5481910" y="1390083"/>
            <a:ext cx="3479210" cy="1325563"/>
          </a:xfrm>
          <a:prstGeom prst="rect">
            <a:avLst/>
          </a:prstGeom>
        </p:spPr>
      </p:pic>
      <p:grpSp>
        <p:nvGrpSpPr>
          <p:cNvPr id="6" name="Group 5">
            <a:extLst>
              <a:ext uri="{FF2B5EF4-FFF2-40B4-BE49-F238E27FC236}">
                <a16:creationId xmlns:a16="http://schemas.microsoft.com/office/drawing/2014/main" id="{0DEC4A4B-3EF2-E646-A31C-F4427626238B}"/>
              </a:ext>
            </a:extLst>
          </p:cNvPr>
          <p:cNvGrpSpPr/>
          <p:nvPr/>
        </p:nvGrpSpPr>
        <p:grpSpPr>
          <a:xfrm>
            <a:off x="651221" y="2608028"/>
            <a:ext cx="5011656" cy="4249972"/>
            <a:chOff x="0" y="2857366"/>
            <a:chExt cx="4787927" cy="4000634"/>
          </a:xfrm>
        </p:grpSpPr>
        <p:pic>
          <p:nvPicPr>
            <p:cNvPr id="7" name="Picture 6">
              <a:extLst>
                <a:ext uri="{FF2B5EF4-FFF2-40B4-BE49-F238E27FC236}">
                  <a16:creationId xmlns:a16="http://schemas.microsoft.com/office/drawing/2014/main" id="{F9631C2D-9CEC-054B-9DF7-F1059A71C9CF}"/>
                </a:ext>
              </a:extLst>
            </p:cNvPr>
            <p:cNvPicPr>
              <a:picLocks noChangeAspect="1"/>
            </p:cNvPicPr>
            <p:nvPr/>
          </p:nvPicPr>
          <p:blipFill rotWithShape="1">
            <a:blip r:embed="rId3"/>
            <a:srcRect t="18657"/>
            <a:stretch/>
          </p:blipFill>
          <p:spPr>
            <a:xfrm>
              <a:off x="50826" y="2857366"/>
              <a:ext cx="4737101" cy="4000634"/>
            </a:xfrm>
            <a:prstGeom prst="rect">
              <a:avLst/>
            </a:prstGeom>
          </p:spPr>
        </p:pic>
        <p:pic>
          <p:nvPicPr>
            <p:cNvPr id="8" name="Picture 7">
              <a:extLst>
                <a:ext uri="{FF2B5EF4-FFF2-40B4-BE49-F238E27FC236}">
                  <a16:creationId xmlns:a16="http://schemas.microsoft.com/office/drawing/2014/main" id="{38205851-2DEF-B740-AC88-2A45794DB6E0}"/>
                </a:ext>
              </a:extLst>
            </p:cNvPr>
            <p:cNvPicPr>
              <a:picLocks noChangeAspect="1"/>
            </p:cNvPicPr>
            <p:nvPr/>
          </p:nvPicPr>
          <p:blipFill rotWithShape="1">
            <a:blip r:embed="rId3"/>
            <a:srcRect t="4937" r="75680" b="88091"/>
            <a:stretch/>
          </p:blipFill>
          <p:spPr>
            <a:xfrm>
              <a:off x="0" y="6515100"/>
              <a:ext cx="1152047" cy="342900"/>
            </a:xfrm>
            <a:prstGeom prst="rect">
              <a:avLst/>
            </a:prstGeom>
          </p:spPr>
        </p:pic>
      </p:grpSp>
      <p:sp>
        <p:nvSpPr>
          <p:cNvPr id="15" name="Left Bracket 14">
            <a:extLst>
              <a:ext uri="{FF2B5EF4-FFF2-40B4-BE49-F238E27FC236}">
                <a16:creationId xmlns:a16="http://schemas.microsoft.com/office/drawing/2014/main" id="{1E48034D-0341-9744-BB97-6A9E06036E98}"/>
              </a:ext>
            </a:extLst>
          </p:cNvPr>
          <p:cNvSpPr/>
          <p:nvPr/>
        </p:nvSpPr>
        <p:spPr>
          <a:xfrm>
            <a:off x="852889" y="2895601"/>
            <a:ext cx="132064" cy="2452254"/>
          </a:xfrm>
          <a:prstGeom prst="leftBracket">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1A6CFA3F-BF71-E244-B3B5-8AB138739A0B}"/>
              </a:ext>
            </a:extLst>
          </p:cNvPr>
          <p:cNvSpPr/>
          <p:nvPr/>
        </p:nvSpPr>
        <p:spPr>
          <a:xfrm>
            <a:off x="852889" y="5425407"/>
            <a:ext cx="132064" cy="864558"/>
          </a:xfrm>
          <a:prstGeom prst="leftBracket">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0E6B76B-3F26-FE4D-A9B2-65B47B93C2F5}"/>
              </a:ext>
            </a:extLst>
          </p:cNvPr>
          <p:cNvSpPr txBox="1"/>
          <p:nvPr/>
        </p:nvSpPr>
        <p:spPr>
          <a:xfrm>
            <a:off x="-80507" y="5673020"/>
            <a:ext cx="878767" cy="369332"/>
          </a:xfrm>
          <a:prstGeom prst="rect">
            <a:avLst/>
          </a:prstGeom>
          <a:noFill/>
        </p:spPr>
        <p:txBody>
          <a:bodyPr wrap="none" rtlCol="0">
            <a:spAutoFit/>
          </a:bodyPr>
          <a:lstStyle/>
          <a:p>
            <a:r>
              <a:rPr lang="en-US" dirty="0"/>
              <a:t>Clade 2</a:t>
            </a:r>
          </a:p>
        </p:txBody>
      </p:sp>
      <p:sp>
        <p:nvSpPr>
          <p:cNvPr id="18" name="TextBox 17">
            <a:extLst>
              <a:ext uri="{FF2B5EF4-FFF2-40B4-BE49-F238E27FC236}">
                <a16:creationId xmlns:a16="http://schemas.microsoft.com/office/drawing/2014/main" id="{05063665-5704-7C4D-B301-DFB40601FD7D}"/>
              </a:ext>
            </a:extLst>
          </p:cNvPr>
          <p:cNvSpPr txBox="1"/>
          <p:nvPr/>
        </p:nvSpPr>
        <p:spPr>
          <a:xfrm>
            <a:off x="-80507" y="4121728"/>
            <a:ext cx="878767" cy="369332"/>
          </a:xfrm>
          <a:prstGeom prst="rect">
            <a:avLst/>
          </a:prstGeom>
          <a:noFill/>
        </p:spPr>
        <p:txBody>
          <a:bodyPr wrap="none" rtlCol="0">
            <a:spAutoFit/>
          </a:bodyPr>
          <a:lstStyle/>
          <a:p>
            <a:r>
              <a:rPr lang="en-US" dirty="0"/>
              <a:t>Clade 1</a:t>
            </a:r>
          </a:p>
        </p:txBody>
      </p:sp>
      <p:pic>
        <p:nvPicPr>
          <p:cNvPr id="2" name="Picture 1">
            <a:extLst>
              <a:ext uri="{FF2B5EF4-FFF2-40B4-BE49-F238E27FC236}">
                <a16:creationId xmlns:a16="http://schemas.microsoft.com/office/drawing/2014/main" id="{FFFAB059-6A8D-8942-A47B-0301D0E1E20C}"/>
              </a:ext>
            </a:extLst>
          </p:cNvPr>
          <p:cNvPicPr>
            <a:picLocks noChangeAspect="1"/>
          </p:cNvPicPr>
          <p:nvPr/>
        </p:nvPicPr>
        <p:blipFill>
          <a:blip r:embed="rId4"/>
          <a:stretch>
            <a:fillRect/>
          </a:stretch>
        </p:blipFill>
        <p:spPr>
          <a:xfrm>
            <a:off x="0" y="1417066"/>
            <a:ext cx="2110974" cy="1047176"/>
          </a:xfrm>
          <a:prstGeom prst="rect">
            <a:avLst/>
          </a:prstGeom>
        </p:spPr>
      </p:pic>
      <p:sp>
        <p:nvSpPr>
          <p:cNvPr id="24" name="TextBox 23">
            <a:extLst>
              <a:ext uri="{FF2B5EF4-FFF2-40B4-BE49-F238E27FC236}">
                <a16:creationId xmlns:a16="http://schemas.microsoft.com/office/drawing/2014/main" id="{6BEEA4BA-4581-884C-AAC5-30C04C9AE8BF}"/>
              </a:ext>
            </a:extLst>
          </p:cNvPr>
          <p:cNvSpPr txBox="1"/>
          <p:nvPr/>
        </p:nvSpPr>
        <p:spPr>
          <a:xfrm>
            <a:off x="5774946" y="2580925"/>
            <a:ext cx="1577355" cy="184666"/>
          </a:xfrm>
          <a:prstGeom prst="rect">
            <a:avLst/>
          </a:prstGeom>
          <a:solidFill>
            <a:schemeClr val="bg1"/>
          </a:solidFill>
        </p:spPr>
        <p:txBody>
          <a:bodyPr wrap="none" lIns="0" tIns="0" rIns="0" bIns="0" rtlCol="0">
            <a:spAutoFit/>
          </a:bodyPr>
          <a:lstStyle/>
          <a:p>
            <a:r>
              <a:rPr lang="en-US" sz="1200" dirty="0"/>
              <a:t>21   23    25   27    29    31</a:t>
            </a:r>
          </a:p>
        </p:txBody>
      </p:sp>
      <p:sp>
        <p:nvSpPr>
          <p:cNvPr id="25" name="TextBox 24">
            <a:extLst>
              <a:ext uri="{FF2B5EF4-FFF2-40B4-BE49-F238E27FC236}">
                <a16:creationId xmlns:a16="http://schemas.microsoft.com/office/drawing/2014/main" id="{8EB38E7F-E38C-8C4E-95A7-02BF324BEC12}"/>
              </a:ext>
            </a:extLst>
          </p:cNvPr>
          <p:cNvSpPr txBox="1"/>
          <p:nvPr/>
        </p:nvSpPr>
        <p:spPr>
          <a:xfrm>
            <a:off x="7368858" y="2587348"/>
            <a:ext cx="1612621" cy="184666"/>
          </a:xfrm>
          <a:prstGeom prst="rect">
            <a:avLst/>
          </a:prstGeom>
          <a:solidFill>
            <a:schemeClr val="bg1"/>
          </a:solidFill>
        </p:spPr>
        <p:txBody>
          <a:bodyPr wrap="none" lIns="0" tIns="0" rIns="0" bIns="0" rtlCol="0">
            <a:spAutoFit/>
          </a:bodyPr>
          <a:lstStyle/>
          <a:p>
            <a:r>
              <a:rPr lang="en-US" sz="1200" dirty="0"/>
              <a:t>21    23    25    27    29   31</a:t>
            </a:r>
          </a:p>
        </p:txBody>
      </p:sp>
      <p:sp>
        <p:nvSpPr>
          <p:cNvPr id="26" name="TextBox 25">
            <a:extLst>
              <a:ext uri="{FF2B5EF4-FFF2-40B4-BE49-F238E27FC236}">
                <a16:creationId xmlns:a16="http://schemas.microsoft.com/office/drawing/2014/main" id="{42671F12-F0F7-4245-ADA3-7BCB18CE1D28}"/>
              </a:ext>
            </a:extLst>
          </p:cNvPr>
          <p:cNvSpPr txBox="1"/>
          <p:nvPr/>
        </p:nvSpPr>
        <p:spPr>
          <a:xfrm>
            <a:off x="7167719" y="2695814"/>
            <a:ext cx="390171" cy="276999"/>
          </a:xfrm>
          <a:prstGeom prst="rect">
            <a:avLst/>
          </a:prstGeom>
          <a:noFill/>
        </p:spPr>
        <p:txBody>
          <a:bodyPr wrap="none" rtlCol="0">
            <a:spAutoFit/>
          </a:bodyPr>
          <a:lstStyle/>
          <a:p>
            <a:r>
              <a:rPr lang="en-US" sz="1200" dirty="0" err="1"/>
              <a:t>dpf</a:t>
            </a:r>
            <a:endParaRPr lang="en-US" sz="1200" dirty="0"/>
          </a:p>
        </p:txBody>
      </p:sp>
      <p:sp>
        <p:nvSpPr>
          <p:cNvPr id="27" name="TextBox 26">
            <a:extLst>
              <a:ext uri="{FF2B5EF4-FFF2-40B4-BE49-F238E27FC236}">
                <a16:creationId xmlns:a16="http://schemas.microsoft.com/office/drawing/2014/main" id="{B99B1F06-8383-F249-93FC-F0D4F2BFE87E}"/>
              </a:ext>
            </a:extLst>
          </p:cNvPr>
          <p:cNvSpPr txBox="1"/>
          <p:nvPr/>
        </p:nvSpPr>
        <p:spPr>
          <a:xfrm>
            <a:off x="5743851" y="3138150"/>
            <a:ext cx="1577356" cy="1184940"/>
          </a:xfrm>
          <a:prstGeom prst="rect">
            <a:avLst/>
          </a:prstGeom>
          <a:solidFill>
            <a:srgbClr val="FFFBEC"/>
          </a:solidFill>
          <a:ln>
            <a:solidFill>
              <a:schemeClr val="accent4">
                <a:lumMod val="20000"/>
                <a:lumOff val="80000"/>
              </a:schemeClr>
            </a:solidFill>
          </a:ln>
        </p:spPr>
        <p:txBody>
          <a:bodyPr wrap="square" lIns="0" tIns="0" rIns="0" bIns="0" rtlCol="0">
            <a:spAutoFit/>
          </a:bodyPr>
          <a:lstStyle/>
          <a:p>
            <a:pPr marL="285750" indent="-165100">
              <a:buFont typeface="Arial" panose="020B0604020202020204" pitchFamily="34" charset="0"/>
              <a:buChar char="•"/>
            </a:pPr>
            <a:r>
              <a:rPr lang="en-US" sz="1100" b="1" dirty="0">
                <a:solidFill>
                  <a:srgbClr val="2F38F9"/>
                </a:solidFill>
              </a:rPr>
              <a:t>Pyrimidine nucleoside salvage</a:t>
            </a:r>
          </a:p>
          <a:p>
            <a:pPr marL="285750" indent="-165100">
              <a:buFont typeface="Arial" panose="020B0604020202020204" pitchFamily="34" charset="0"/>
              <a:buChar char="•"/>
            </a:pPr>
            <a:r>
              <a:rPr lang="en-US" sz="1100" b="1" dirty="0">
                <a:solidFill>
                  <a:srgbClr val="2F38F9"/>
                </a:solidFill>
              </a:rPr>
              <a:t>Cellular amino acid metabolism</a:t>
            </a:r>
          </a:p>
          <a:p>
            <a:pPr marL="285750" indent="-165100">
              <a:buFont typeface="Arial" panose="020B0604020202020204" pitchFamily="34" charset="0"/>
              <a:buChar char="•"/>
            </a:pPr>
            <a:r>
              <a:rPr lang="en-US" sz="1100" b="1" dirty="0">
                <a:solidFill>
                  <a:srgbClr val="2F38F9"/>
                </a:solidFill>
              </a:rPr>
              <a:t>Endosome transport via </a:t>
            </a:r>
            <a:r>
              <a:rPr lang="en-US" sz="1100" b="1" dirty="0" err="1">
                <a:solidFill>
                  <a:srgbClr val="2F38F9"/>
                </a:solidFill>
              </a:rPr>
              <a:t>multivesicular</a:t>
            </a:r>
            <a:r>
              <a:rPr lang="en-US" sz="1100" b="1" dirty="0">
                <a:solidFill>
                  <a:srgbClr val="2F38F9"/>
                </a:solidFill>
              </a:rPr>
              <a:t> body sorting pathway</a:t>
            </a:r>
          </a:p>
        </p:txBody>
      </p:sp>
      <p:sp>
        <p:nvSpPr>
          <p:cNvPr id="28" name="TextBox 27">
            <a:extLst>
              <a:ext uri="{FF2B5EF4-FFF2-40B4-BE49-F238E27FC236}">
                <a16:creationId xmlns:a16="http://schemas.microsoft.com/office/drawing/2014/main" id="{90F35B71-5311-3D41-8690-8F2C9534A16D}"/>
              </a:ext>
            </a:extLst>
          </p:cNvPr>
          <p:cNvSpPr txBox="1"/>
          <p:nvPr/>
        </p:nvSpPr>
        <p:spPr>
          <a:xfrm>
            <a:off x="7502433" y="3121454"/>
            <a:ext cx="1577356" cy="1184940"/>
          </a:xfrm>
          <a:prstGeom prst="rect">
            <a:avLst/>
          </a:prstGeom>
          <a:solidFill>
            <a:srgbClr val="FFFBEC"/>
          </a:solidFill>
          <a:ln>
            <a:solidFill>
              <a:schemeClr val="accent4">
                <a:lumMod val="20000"/>
                <a:lumOff val="80000"/>
              </a:schemeClr>
            </a:solidFill>
          </a:ln>
        </p:spPr>
        <p:txBody>
          <a:bodyPr wrap="square" lIns="0" tIns="0" rIns="0" bIns="0" rtlCol="0">
            <a:spAutoFit/>
          </a:bodyPr>
          <a:lstStyle/>
          <a:p>
            <a:pPr marL="285750" indent="-165100">
              <a:buFont typeface="Arial" panose="020B0604020202020204" pitchFamily="34" charset="0"/>
              <a:buChar char="•"/>
            </a:pPr>
            <a:r>
              <a:rPr lang="en-US" sz="1100" b="1" dirty="0">
                <a:solidFill>
                  <a:srgbClr val="2F38F9"/>
                </a:solidFill>
              </a:rPr>
              <a:t>Regulation of exocytosis</a:t>
            </a:r>
          </a:p>
          <a:p>
            <a:pPr marL="285750" indent="-165100">
              <a:buFont typeface="Arial" panose="020B0604020202020204" pitchFamily="34" charset="0"/>
              <a:buChar char="•"/>
            </a:pPr>
            <a:r>
              <a:rPr lang="en-US" sz="1100" b="1" dirty="0">
                <a:solidFill>
                  <a:srgbClr val="2F38F9"/>
                </a:solidFill>
              </a:rPr>
              <a:t>Regulation of cholesterol import and esterification </a:t>
            </a:r>
          </a:p>
          <a:p>
            <a:pPr marL="285750" indent="-165100">
              <a:buFont typeface="Arial" panose="020B0604020202020204" pitchFamily="34" charset="0"/>
              <a:buChar char="•"/>
            </a:pPr>
            <a:r>
              <a:rPr lang="en-US" sz="1100" b="1" dirty="0" err="1">
                <a:solidFill>
                  <a:srgbClr val="2F38F9"/>
                </a:solidFill>
              </a:rPr>
              <a:t>Rab</a:t>
            </a:r>
            <a:r>
              <a:rPr lang="en-US" sz="1100" b="1" dirty="0">
                <a:solidFill>
                  <a:srgbClr val="2F38F9"/>
                </a:solidFill>
              </a:rPr>
              <a:t> protein signal transduction</a:t>
            </a:r>
          </a:p>
        </p:txBody>
      </p:sp>
    </p:spTree>
    <p:extLst>
      <p:ext uri="{BB962C8B-B14F-4D97-AF65-F5344CB8AC3E}">
        <p14:creationId xmlns:p14="http://schemas.microsoft.com/office/powerpoint/2010/main" val="3670972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C986-990B-F649-B25F-6CCA33264361}"/>
              </a:ext>
            </a:extLst>
          </p:cNvPr>
          <p:cNvSpPr>
            <a:spLocks noGrp="1"/>
          </p:cNvSpPr>
          <p:nvPr>
            <p:ph type="title"/>
          </p:nvPr>
        </p:nvSpPr>
        <p:spPr>
          <a:xfrm>
            <a:off x="289983" y="3912615"/>
            <a:ext cx="7886700" cy="1325563"/>
          </a:xfrm>
        </p:spPr>
        <p:txBody>
          <a:bodyPr/>
          <a:lstStyle/>
          <a:p>
            <a:r>
              <a:rPr lang="en-US" dirty="0"/>
              <a:t>Significance and the future</a:t>
            </a:r>
          </a:p>
        </p:txBody>
      </p:sp>
      <p:sp>
        <p:nvSpPr>
          <p:cNvPr id="4" name="TextBox 3">
            <a:extLst>
              <a:ext uri="{FF2B5EF4-FFF2-40B4-BE49-F238E27FC236}">
                <a16:creationId xmlns:a16="http://schemas.microsoft.com/office/drawing/2014/main" id="{3C1F291B-440A-DC47-BF90-7B3BD52D95B7}"/>
              </a:ext>
            </a:extLst>
          </p:cNvPr>
          <p:cNvSpPr txBox="1"/>
          <p:nvPr/>
        </p:nvSpPr>
        <p:spPr>
          <a:xfrm>
            <a:off x="628650" y="974411"/>
            <a:ext cx="7886700" cy="360098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29°C rearing led to increased size and survival</a:t>
            </a:r>
          </a:p>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Proteomics data show clear physiological differences between animals reared at 29°C and 23°C</a:t>
            </a:r>
          </a:p>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Established a baseline protein and biological process inventory for fundamental oyster development</a:t>
            </a:r>
          </a:p>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Identified set of proteins and potential processes underlying decreased survival </a:t>
            </a:r>
          </a:p>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Identified set of proteins and potential processes underlying increased growth and survival </a:t>
            </a:r>
          </a:p>
          <a:p>
            <a:pPr marL="285750" indent="-285750">
              <a:spcAft>
                <a:spcPts val="1200"/>
              </a:spcAf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CD401C64-4C0C-3940-9E57-ECB4442A63AB}"/>
              </a:ext>
            </a:extLst>
          </p:cNvPr>
          <p:cNvSpPr txBox="1">
            <a:spLocks/>
          </p:cNvSpPr>
          <p:nvPr/>
        </p:nvSpPr>
        <p:spPr>
          <a:xfrm>
            <a:off x="289983" y="5475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Conclusions</a:t>
            </a:r>
          </a:p>
        </p:txBody>
      </p:sp>
      <p:sp>
        <p:nvSpPr>
          <p:cNvPr id="10" name="Rectangle 9">
            <a:extLst>
              <a:ext uri="{FF2B5EF4-FFF2-40B4-BE49-F238E27FC236}">
                <a16:creationId xmlns:a16="http://schemas.microsoft.com/office/drawing/2014/main" id="{F86CEAE1-44ED-6E43-A90D-15B090942DE9}"/>
              </a:ext>
            </a:extLst>
          </p:cNvPr>
          <p:cNvSpPr/>
          <p:nvPr/>
        </p:nvSpPr>
        <p:spPr>
          <a:xfrm>
            <a:off x="628650" y="4903107"/>
            <a:ext cx="7548033" cy="1631216"/>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Proteins in these sets have potential to be biomarkers for determining the health status of seed and predicting outcome before mass mortality events happen</a:t>
            </a:r>
          </a:p>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Need to measure top ranked proteins and/or cell processes on a larger scale</a:t>
            </a:r>
          </a:p>
        </p:txBody>
      </p:sp>
      <p:sp>
        <p:nvSpPr>
          <p:cNvPr id="3" name="TextBox 2">
            <a:extLst>
              <a:ext uri="{FF2B5EF4-FFF2-40B4-BE49-F238E27FC236}">
                <a16:creationId xmlns:a16="http://schemas.microsoft.com/office/drawing/2014/main" id="{2DCAA7AA-5152-164D-B431-BB7A6942B78E}"/>
              </a:ext>
            </a:extLst>
          </p:cNvPr>
          <p:cNvSpPr txBox="1"/>
          <p:nvPr/>
        </p:nvSpPr>
        <p:spPr>
          <a:xfrm>
            <a:off x="6006474" y="6534323"/>
            <a:ext cx="313752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Shelly Trigg (</a:t>
            </a:r>
            <a:r>
              <a:rPr lang="en-US" dirty="0" err="1">
                <a:latin typeface="Arial" panose="020B0604020202020204" pitchFamily="34" charset="0"/>
                <a:cs typeface="Arial" panose="020B0604020202020204" pitchFamily="34" charset="0"/>
              </a:rPr>
              <a:t>strigg@uw.edu</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63583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02B58E-6C9C-9F47-AE4D-A572D8E46C65}"/>
              </a:ext>
            </a:extLst>
          </p:cNvPr>
          <p:cNvSpPr txBox="1">
            <a:spLocks/>
          </p:cNvSpPr>
          <p:nvPr/>
        </p:nvSpPr>
        <p:spPr>
          <a:xfrm>
            <a:off x="1721048" y="1204914"/>
            <a:ext cx="105091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TextBox 8">
            <a:extLst>
              <a:ext uri="{FF2B5EF4-FFF2-40B4-BE49-F238E27FC236}">
                <a16:creationId xmlns:a16="http://schemas.microsoft.com/office/drawing/2014/main" id="{8B465B0A-96E1-F94A-B6A9-589980A975FE}"/>
              </a:ext>
            </a:extLst>
          </p:cNvPr>
          <p:cNvSpPr txBox="1"/>
          <p:nvPr/>
        </p:nvSpPr>
        <p:spPr>
          <a:xfrm>
            <a:off x="5175400" y="2661735"/>
            <a:ext cx="396860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Up-regulated process (clade 2):</a:t>
            </a:r>
          </a:p>
        </p:txBody>
      </p:sp>
      <p:sp>
        <p:nvSpPr>
          <p:cNvPr id="10" name="TextBox 9">
            <a:extLst>
              <a:ext uri="{FF2B5EF4-FFF2-40B4-BE49-F238E27FC236}">
                <a16:creationId xmlns:a16="http://schemas.microsoft.com/office/drawing/2014/main" id="{55A9518D-335F-2642-9FCC-F68845B1AF17}"/>
              </a:ext>
            </a:extLst>
          </p:cNvPr>
          <p:cNvSpPr txBox="1"/>
          <p:nvPr/>
        </p:nvSpPr>
        <p:spPr>
          <a:xfrm>
            <a:off x="324162" y="2664033"/>
            <a:ext cx="515224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Down-regulated process (clade 1):</a:t>
            </a:r>
          </a:p>
        </p:txBody>
      </p:sp>
      <p:pic>
        <p:nvPicPr>
          <p:cNvPr id="11" name="Picture 10">
            <a:extLst>
              <a:ext uri="{FF2B5EF4-FFF2-40B4-BE49-F238E27FC236}">
                <a16:creationId xmlns:a16="http://schemas.microsoft.com/office/drawing/2014/main" id="{BE5AE739-CF29-7242-A3CE-F779C9728A8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5524" t="1215" r="5816" b="1824"/>
          <a:stretch/>
        </p:blipFill>
        <p:spPr>
          <a:xfrm>
            <a:off x="14826" y="3102431"/>
            <a:ext cx="4828079" cy="3755569"/>
          </a:xfrm>
          <a:prstGeom prst="rect">
            <a:avLst/>
          </a:prstGeom>
        </p:spPr>
      </p:pic>
      <p:pic>
        <p:nvPicPr>
          <p:cNvPr id="12" name="Picture 11">
            <a:extLst>
              <a:ext uri="{FF2B5EF4-FFF2-40B4-BE49-F238E27FC236}">
                <a16:creationId xmlns:a16="http://schemas.microsoft.com/office/drawing/2014/main" id="{4E1A18FF-72F3-D44B-A8F0-21C09F3CE273}"/>
              </a:ext>
            </a:extLst>
          </p:cNvPr>
          <p:cNvPicPr>
            <a:picLocks noChangeAspect="1"/>
          </p:cNvPicPr>
          <p:nvPr/>
        </p:nvPicPr>
        <p:blipFill>
          <a:blip r:embed="rId4"/>
          <a:stretch>
            <a:fillRect/>
          </a:stretch>
        </p:blipFill>
        <p:spPr>
          <a:xfrm>
            <a:off x="4842228" y="3503348"/>
            <a:ext cx="4296718" cy="1754452"/>
          </a:xfrm>
          <a:prstGeom prst="rect">
            <a:avLst/>
          </a:prstGeom>
        </p:spPr>
      </p:pic>
      <p:sp>
        <p:nvSpPr>
          <p:cNvPr id="13" name="Rectangle 12">
            <a:extLst>
              <a:ext uri="{FF2B5EF4-FFF2-40B4-BE49-F238E27FC236}">
                <a16:creationId xmlns:a16="http://schemas.microsoft.com/office/drawing/2014/main" id="{8EEEB183-0542-B040-B1EC-52933B61C0CF}"/>
              </a:ext>
            </a:extLst>
          </p:cNvPr>
          <p:cNvSpPr/>
          <p:nvPr/>
        </p:nvSpPr>
        <p:spPr>
          <a:xfrm>
            <a:off x="14826" y="3052735"/>
            <a:ext cx="4828079" cy="3755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945DAD-874F-1D48-B596-C958BB2BEC72}"/>
              </a:ext>
            </a:extLst>
          </p:cNvPr>
          <p:cNvSpPr/>
          <p:nvPr/>
        </p:nvSpPr>
        <p:spPr>
          <a:xfrm>
            <a:off x="4842905" y="3052735"/>
            <a:ext cx="4276163" cy="37555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005D78-1E9F-E240-A2B3-EEFBD366350F}"/>
              </a:ext>
            </a:extLst>
          </p:cNvPr>
          <p:cNvPicPr>
            <a:picLocks noChangeAspect="1"/>
          </p:cNvPicPr>
          <p:nvPr/>
        </p:nvPicPr>
        <p:blipFill rotWithShape="1">
          <a:blip r:embed="rId5"/>
          <a:srcRect r="52415" b="6285"/>
          <a:stretch/>
        </p:blipFill>
        <p:spPr>
          <a:xfrm>
            <a:off x="874922" y="1240247"/>
            <a:ext cx="2089429" cy="1411161"/>
          </a:xfrm>
          <a:prstGeom prst="rect">
            <a:avLst/>
          </a:prstGeom>
        </p:spPr>
      </p:pic>
      <p:pic>
        <p:nvPicPr>
          <p:cNvPr id="16" name="Picture 15">
            <a:extLst>
              <a:ext uri="{FF2B5EF4-FFF2-40B4-BE49-F238E27FC236}">
                <a16:creationId xmlns:a16="http://schemas.microsoft.com/office/drawing/2014/main" id="{DF51345A-29F3-844C-BC95-40D94CAEE019}"/>
              </a:ext>
            </a:extLst>
          </p:cNvPr>
          <p:cNvPicPr>
            <a:picLocks noChangeAspect="1"/>
          </p:cNvPicPr>
          <p:nvPr/>
        </p:nvPicPr>
        <p:blipFill rotWithShape="1">
          <a:blip r:embed="rId5"/>
          <a:srcRect l="47418" t="-880" r="-322" b="6077"/>
          <a:stretch/>
        </p:blipFill>
        <p:spPr>
          <a:xfrm>
            <a:off x="5747657" y="1246614"/>
            <a:ext cx="2457776" cy="1411161"/>
          </a:xfrm>
          <a:prstGeom prst="rect">
            <a:avLst/>
          </a:prstGeom>
        </p:spPr>
      </p:pic>
      <p:sp>
        <p:nvSpPr>
          <p:cNvPr id="18" name="Title 1">
            <a:extLst>
              <a:ext uri="{FF2B5EF4-FFF2-40B4-BE49-F238E27FC236}">
                <a16:creationId xmlns:a16="http://schemas.microsoft.com/office/drawing/2014/main" id="{8EB8ECC0-F8FF-2044-8B37-35843A5D0245}"/>
              </a:ext>
            </a:extLst>
          </p:cNvPr>
          <p:cNvSpPr>
            <a:spLocks noGrp="1"/>
          </p:cNvSpPr>
          <p:nvPr>
            <p:ph type="title"/>
          </p:nvPr>
        </p:nvSpPr>
        <p:spPr>
          <a:xfrm>
            <a:off x="182880" y="249688"/>
            <a:ext cx="8732520" cy="1325563"/>
          </a:xfrm>
        </p:spPr>
        <p:txBody>
          <a:bodyPr>
            <a:normAutofit fontScale="90000"/>
          </a:bodyPr>
          <a:lstStyle/>
          <a:p>
            <a:r>
              <a:rPr lang="en-US" dirty="0"/>
              <a:t>Results: biological processes significantly affected by silo at 23C</a:t>
            </a:r>
            <a:br>
              <a:rPr lang="en-US" dirty="0"/>
            </a:br>
            <a:endParaRPr lang="en-US" dirty="0"/>
          </a:p>
        </p:txBody>
      </p:sp>
    </p:spTree>
    <p:extLst>
      <p:ext uri="{BB962C8B-B14F-4D97-AF65-F5344CB8AC3E}">
        <p14:creationId xmlns:p14="http://schemas.microsoft.com/office/powerpoint/2010/main" val="1926845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C609F7-0E3C-6641-8EA7-E065137DD3D6}"/>
              </a:ext>
            </a:extLst>
          </p:cNvPr>
          <p:cNvSpPr>
            <a:spLocks noGrp="1"/>
          </p:cNvSpPr>
          <p:nvPr>
            <p:ph type="title"/>
          </p:nvPr>
        </p:nvSpPr>
        <p:spPr>
          <a:xfrm>
            <a:off x="182880" y="43683"/>
            <a:ext cx="8961120" cy="1325563"/>
          </a:xfrm>
        </p:spPr>
        <p:txBody>
          <a:bodyPr>
            <a:normAutofit/>
          </a:bodyPr>
          <a:lstStyle/>
          <a:p>
            <a:r>
              <a:rPr lang="en-US" dirty="0"/>
              <a:t>Results: biological processes enriched at 29C</a:t>
            </a:r>
          </a:p>
        </p:txBody>
      </p:sp>
      <p:sp>
        <p:nvSpPr>
          <p:cNvPr id="3" name="Title 1">
            <a:extLst>
              <a:ext uri="{FF2B5EF4-FFF2-40B4-BE49-F238E27FC236}">
                <a16:creationId xmlns:a16="http://schemas.microsoft.com/office/drawing/2014/main" id="{7F02B58E-6C9C-9F47-AE4D-A572D8E46C65}"/>
              </a:ext>
            </a:extLst>
          </p:cNvPr>
          <p:cNvSpPr txBox="1">
            <a:spLocks/>
          </p:cNvSpPr>
          <p:nvPr/>
        </p:nvSpPr>
        <p:spPr>
          <a:xfrm>
            <a:off x="1721048" y="1204914"/>
            <a:ext cx="105091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20" name="Picture 19">
            <a:extLst>
              <a:ext uri="{FF2B5EF4-FFF2-40B4-BE49-F238E27FC236}">
                <a16:creationId xmlns:a16="http://schemas.microsoft.com/office/drawing/2014/main" id="{D8140A63-39A9-9745-9684-75C9F22B120B}"/>
              </a:ext>
            </a:extLst>
          </p:cNvPr>
          <p:cNvPicPr>
            <a:picLocks noChangeAspect="1"/>
          </p:cNvPicPr>
          <p:nvPr/>
        </p:nvPicPr>
        <p:blipFill>
          <a:blip r:embed="rId2"/>
          <a:stretch>
            <a:fillRect/>
          </a:stretch>
        </p:blipFill>
        <p:spPr>
          <a:xfrm>
            <a:off x="0" y="3234931"/>
            <a:ext cx="5189164" cy="3579386"/>
          </a:xfrm>
          <a:prstGeom prst="rect">
            <a:avLst/>
          </a:prstGeom>
        </p:spPr>
      </p:pic>
      <p:pic>
        <p:nvPicPr>
          <p:cNvPr id="22" name="Picture 21">
            <a:extLst>
              <a:ext uri="{FF2B5EF4-FFF2-40B4-BE49-F238E27FC236}">
                <a16:creationId xmlns:a16="http://schemas.microsoft.com/office/drawing/2014/main" id="{54FE3F2F-B9E3-664A-A234-F10B846BF439}"/>
              </a:ext>
            </a:extLst>
          </p:cNvPr>
          <p:cNvPicPr>
            <a:picLocks noChangeAspect="1"/>
          </p:cNvPicPr>
          <p:nvPr/>
        </p:nvPicPr>
        <p:blipFill rotWithShape="1">
          <a:blip r:embed="rId3"/>
          <a:srcRect l="1" t="-5390" r="52638" b="5389"/>
          <a:stretch/>
        </p:blipFill>
        <p:spPr>
          <a:xfrm>
            <a:off x="954091" y="1275409"/>
            <a:ext cx="1946191" cy="1425856"/>
          </a:xfrm>
          <a:prstGeom prst="rect">
            <a:avLst/>
          </a:prstGeom>
        </p:spPr>
      </p:pic>
      <p:pic>
        <p:nvPicPr>
          <p:cNvPr id="7" name="Picture 6">
            <a:extLst>
              <a:ext uri="{FF2B5EF4-FFF2-40B4-BE49-F238E27FC236}">
                <a16:creationId xmlns:a16="http://schemas.microsoft.com/office/drawing/2014/main" id="{73A46817-2150-4B44-98D3-4CF38097B2E9}"/>
              </a:ext>
            </a:extLst>
          </p:cNvPr>
          <p:cNvPicPr>
            <a:picLocks noChangeAspect="1"/>
          </p:cNvPicPr>
          <p:nvPr/>
        </p:nvPicPr>
        <p:blipFill rotWithShape="1">
          <a:blip r:embed="rId3"/>
          <a:srcRect l="47835" t="-1392" r="8787" b="4412"/>
          <a:stretch/>
        </p:blipFill>
        <p:spPr>
          <a:xfrm>
            <a:off x="5917572" y="1334324"/>
            <a:ext cx="1759136" cy="1364631"/>
          </a:xfrm>
          <a:prstGeom prst="rect">
            <a:avLst/>
          </a:prstGeom>
        </p:spPr>
      </p:pic>
      <p:pic>
        <p:nvPicPr>
          <p:cNvPr id="4" name="Picture 3">
            <a:extLst>
              <a:ext uri="{FF2B5EF4-FFF2-40B4-BE49-F238E27FC236}">
                <a16:creationId xmlns:a16="http://schemas.microsoft.com/office/drawing/2014/main" id="{C1FA91F2-C305-E943-81D1-B6F48B02C523}"/>
              </a:ext>
            </a:extLst>
          </p:cNvPr>
          <p:cNvPicPr>
            <a:picLocks noChangeAspect="1"/>
          </p:cNvPicPr>
          <p:nvPr/>
        </p:nvPicPr>
        <p:blipFill>
          <a:blip r:embed="rId4"/>
          <a:stretch>
            <a:fillRect/>
          </a:stretch>
        </p:blipFill>
        <p:spPr>
          <a:xfrm>
            <a:off x="5271296" y="3390899"/>
            <a:ext cx="3872704" cy="2615045"/>
          </a:xfrm>
          <a:prstGeom prst="rect">
            <a:avLst/>
          </a:prstGeom>
        </p:spPr>
      </p:pic>
      <p:sp>
        <p:nvSpPr>
          <p:cNvPr id="11" name="TextBox 10">
            <a:extLst>
              <a:ext uri="{FF2B5EF4-FFF2-40B4-BE49-F238E27FC236}">
                <a16:creationId xmlns:a16="http://schemas.microsoft.com/office/drawing/2014/main" id="{078C58AC-DD9E-6D47-AD68-2F839668324F}"/>
              </a:ext>
            </a:extLst>
          </p:cNvPr>
          <p:cNvSpPr txBox="1"/>
          <p:nvPr/>
        </p:nvSpPr>
        <p:spPr>
          <a:xfrm>
            <a:off x="5629021" y="2687547"/>
            <a:ext cx="430217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Down-regulated processes:</a:t>
            </a:r>
          </a:p>
        </p:txBody>
      </p:sp>
      <p:sp>
        <p:nvSpPr>
          <p:cNvPr id="12" name="TextBox 11">
            <a:extLst>
              <a:ext uri="{FF2B5EF4-FFF2-40B4-BE49-F238E27FC236}">
                <a16:creationId xmlns:a16="http://schemas.microsoft.com/office/drawing/2014/main" id="{E6F42753-7250-864A-9EA1-E27AAE4DCC50}"/>
              </a:ext>
            </a:extLst>
          </p:cNvPr>
          <p:cNvSpPr txBox="1"/>
          <p:nvPr/>
        </p:nvSpPr>
        <p:spPr>
          <a:xfrm>
            <a:off x="324162" y="2664033"/>
            <a:ext cx="515224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Up-regulated processes:</a:t>
            </a:r>
          </a:p>
        </p:txBody>
      </p:sp>
      <p:sp>
        <p:nvSpPr>
          <p:cNvPr id="14" name="Rectangle 13">
            <a:extLst>
              <a:ext uri="{FF2B5EF4-FFF2-40B4-BE49-F238E27FC236}">
                <a16:creationId xmlns:a16="http://schemas.microsoft.com/office/drawing/2014/main" id="{1C68A8DD-04D8-D444-9E4A-B829210E9576}"/>
              </a:ext>
            </a:extLst>
          </p:cNvPr>
          <p:cNvSpPr/>
          <p:nvPr/>
        </p:nvSpPr>
        <p:spPr>
          <a:xfrm>
            <a:off x="5203990" y="3052735"/>
            <a:ext cx="3915078" cy="37555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72CDCA3-0316-7F44-BA18-9971F078B229}"/>
              </a:ext>
            </a:extLst>
          </p:cNvPr>
          <p:cNvSpPr/>
          <p:nvPr/>
        </p:nvSpPr>
        <p:spPr>
          <a:xfrm>
            <a:off x="14826" y="3052735"/>
            <a:ext cx="5189164" cy="3755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DF1B-A63D-E548-8D29-0CAFEB120891}"/>
              </a:ext>
            </a:extLst>
          </p:cNvPr>
          <p:cNvSpPr/>
          <p:nvPr/>
        </p:nvSpPr>
        <p:spPr>
          <a:xfrm>
            <a:off x="6243720" y="1071358"/>
            <a:ext cx="92845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clade 2</a:t>
            </a:r>
            <a:endParaRPr lang="en-US" dirty="0"/>
          </a:p>
        </p:txBody>
      </p:sp>
      <p:sp>
        <p:nvSpPr>
          <p:cNvPr id="18" name="Rectangle 17">
            <a:extLst>
              <a:ext uri="{FF2B5EF4-FFF2-40B4-BE49-F238E27FC236}">
                <a16:creationId xmlns:a16="http://schemas.microsoft.com/office/drawing/2014/main" id="{3515110C-5C76-204A-9739-A8DAECF1501A}"/>
              </a:ext>
            </a:extLst>
          </p:cNvPr>
          <p:cNvSpPr/>
          <p:nvPr/>
        </p:nvSpPr>
        <p:spPr>
          <a:xfrm>
            <a:off x="1561769" y="1088500"/>
            <a:ext cx="92845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clade 1</a:t>
            </a:r>
            <a:endParaRPr lang="en-US" dirty="0"/>
          </a:p>
        </p:txBody>
      </p:sp>
      <p:pic>
        <p:nvPicPr>
          <p:cNvPr id="15" name="Picture 14">
            <a:extLst>
              <a:ext uri="{FF2B5EF4-FFF2-40B4-BE49-F238E27FC236}">
                <a16:creationId xmlns:a16="http://schemas.microsoft.com/office/drawing/2014/main" id="{2AAE6C8B-FE2F-2C47-A4EA-82A4AB65BD4F}"/>
              </a:ext>
            </a:extLst>
          </p:cNvPr>
          <p:cNvPicPr>
            <a:picLocks noChangeAspect="1"/>
          </p:cNvPicPr>
          <p:nvPr/>
        </p:nvPicPr>
        <p:blipFill rotWithShape="1">
          <a:blip r:embed="rId3"/>
          <a:srcRect l="91545" t="37776" b="39375"/>
          <a:stretch/>
        </p:blipFill>
        <p:spPr>
          <a:xfrm>
            <a:off x="7588284" y="1618262"/>
            <a:ext cx="644235" cy="963642"/>
          </a:xfrm>
          <a:prstGeom prst="rect">
            <a:avLst/>
          </a:prstGeom>
        </p:spPr>
      </p:pic>
    </p:spTree>
    <p:extLst>
      <p:ext uri="{BB962C8B-B14F-4D97-AF65-F5344CB8AC3E}">
        <p14:creationId xmlns:p14="http://schemas.microsoft.com/office/powerpoint/2010/main" val="227108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E5F7BD02-FB16-094C-A66B-F1449E6A511A}"/>
              </a:ext>
            </a:extLst>
          </p:cNvPr>
          <p:cNvPicPr>
            <a:picLocks noChangeAspect="1"/>
          </p:cNvPicPr>
          <p:nvPr/>
        </p:nvPicPr>
        <p:blipFill>
          <a:blip r:embed="rId3"/>
          <a:stretch>
            <a:fillRect/>
          </a:stretch>
        </p:blipFill>
        <p:spPr>
          <a:xfrm>
            <a:off x="3269213" y="1699866"/>
            <a:ext cx="5539486" cy="4367508"/>
          </a:xfrm>
          <a:prstGeom prst="rect">
            <a:avLst/>
          </a:prstGeom>
        </p:spPr>
      </p:pic>
      <p:pic>
        <p:nvPicPr>
          <p:cNvPr id="15" name="Picture 14">
            <a:extLst>
              <a:ext uri="{FF2B5EF4-FFF2-40B4-BE49-F238E27FC236}">
                <a16:creationId xmlns:a16="http://schemas.microsoft.com/office/drawing/2014/main" id="{E20E702C-7D09-C149-9A1E-D0324678D51B}"/>
              </a:ext>
            </a:extLst>
          </p:cNvPr>
          <p:cNvPicPr>
            <a:picLocks noChangeAspect="1"/>
          </p:cNvPicPr>
          <p:nvPr/>
        </p:nvPicPr>
        <p:blipFill rotWithShape="1">
          <a:blip r:embed="rId4"/>
          <a:srcRect l="47214" t="31940" r="13193" b="33860"/>
          <a:stretch/>
        </p:blipFill>
        <p:spPr>
          <a:xfrm>
            <a:off x="379611" y="2254829"/>
            <a:ext cx="2199423" cy="2572099"/>
          </a:xfrm>
          <a:prstGeom prst="rect">
            <a:avLst/>
          </a:prstGeom>
        </p:spPr>
      </p:pic>
      <p:sp>
        <p:nvSpPr>
          <p:cNvPr id="17" name="TextBox 16">
            <a:extLst>
              <a:ext uri="{FF2B5EF4-FFF2-40B4-BE49-F238E27FC236}">
                <a16:creationId xmlns:a16="http://schemas.microsoft.com/office/drawing/2014/main" id="{5858CBFA-9B90-6F45-B65C-DD14DB67972C}"/>
              </a:ext>
            </a:extLst>
          </p:cNvPr>
          <p:cNvSpPr txBox="1"/>
          <p:nvPr/>
        </p:nvSpPr>
        <p:spPr>
          <a:xfrm>
            <a:off x="5784190" y="1392089"/>
            <a:ext cx="821059"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Clade 4</a:t>
            </a:r>
          </a:p>
        </p:txBody>
      </p:sp>
      <p:grpSp>
        <p:nvGrpSpPr>
          <p:cNvPr id="8" name="Group 7">
            <a:extLst>
              <a:ext uri="{FF2B5EF4-FFF2-40B4-BE49-F238E27FC236}">
                <a16:creationId xmlns:a16="http://schemas.microsoft.com/office/drawing/2014/main" id="{42B6AFCD-E5D3-7C40-97BE-16292371E7B1}"/>
              </a:ext>
            </a:extLst>
          </p:cNvPr>
          <p:cNvGrpSpPr/>
          <p:nvPr/>
        </p:nvGrpSpPr>
        <p:grpSpPr>
          <a:xfrm>
            <a:off x="2538699" y="1461677"/>
            <a:ext cx="6559582" cy="5016757"/>
            <a:chOff x="2538700" y="1342479"/>
            <a:chExt cx="6559582" cy="5016757"/>
          </a:xfrm>
        </p:grpSpPr>
        <p:sp>
          <p:nvSpPr>
            <p:cNvPr id="9" name="Rectangle 8">
              <a:extLst>
                <a:ext uri="{FF2B5EF4-FFF2-40B4-BE49-F238E27FC236}">
                  <a16:creationId xmlns:a16="http://schemas.microsoft.com/office/drawing/2014/main" id="{0F90A691-66A5-AA43-91E3-B0515FCD1218}"/>
                </a:ext>
              </a:extLst>
            </p:cNvPr>
            <p:cNvSpPr/>
            <p:nvPr/>
          </p:nvSpPr>
          <p:spPr>
            <a:xfrm>
              <a:off x="2538700" y="1342479"/>
              <a:ext cx="6559582" cy="501675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475ECB-A585-504D-9788-D69965A523F7}"/>
                </a:ext>
              </a:extLst>
            </p:cNvPr>
            <p:cNvSpPr txBox="1"/>
            <p:nvPr/>
          </p:nvSpPr>
          <p:spPr>
            <a:xfrm>
              <a:off x="3557458" y="2715244"/>
              <a:ext cx="5028300" cy="954107"/>
            </a:xfrm>
            <a:prstGeom prst="rect">
              <a:avLst/>
            </a:prstGeom>
            <a:noFill/>
          </p:spPr>
          <p:txBody>
            <a:bodyPr wrap="none" rtlCol="0">
              <a:spAutoFit/>
            </a:bodyPr>
            <a:lstStyle/>
            <a:p>
              <a:r>
                <a:rPr lang="en-US" sz="2800" b="1" dirty="0">
                  <a:solidFill>
                    <a:srgbClr val="2F38F9"/>
                  </a:solidFill>
                </a:rPr>
                <a:t>Regulation of cilium assembly</a:t>
              </a:r>
            </a:p>
            <a:p>
              <a:r>
                <a:rPr lang="en-US" sz="2800" b="1" dirty="0">
                  <a:solidFill>
                    <a:srgbClr val="2F38F9"/>
                  </a:solidFill>
                </a:rPr>
                <a:t>Extracellular matrix organization</a:t>
              </a:r>
              <a:endParaRPr lang="en-US" b="1" dirty="0">
                <a:solidFill>
                  <a:srgbClr val="2F38F9"/>
                </a:solidFill>
              </a:endParaRPr>
            </a:p>
          </p:txBody>
        </p:sp>
      </p:grpSp>
      <p:sp>
        <p:nvSpPr>
          <p:cNvPr id="13" name="Title 1">
            <a:extLst>
              <a:ext uri="{FF2B5EF4-FFF2-40B4-BE49-F238E27FC236}">
                <a16:creationId xmlns:a16="http://schemas.microsoft.com/office/drawing/2014/main" id="{F7F0C048-395D-7945-B774-BB169ACB5A04}"/>
              </a:ext>
            </a:extLst>
          </p:cNvPr>
          <p:cNvSpPr>
            <a:spLocks noGrp="1"/>
          </p:cNvSpPr>
          <p:nvPr>
            <p:ph type="title"/>
          </p:nvPr>
        </p:nvSpPr>
        <p:spPr>
          <a:xfrm>
            <a:off x="182880" y="249688"/>
            <a:ext cx="8732520" cy="1325563"/>
          </a:xfrm>
        </p:spPr>
        <p:txBody>
          <a:bodyPr>
            <a:normAutofit fontScale="90000"/>
          </a:bodyPr>
          <a:lstStyle/>
          <a:p>
            <a:r>
              <a:rPr lang="en-US" dirty="0"/>
              <a:t>Early developmental processes that gradually decrease over two days </a:t>
            </a:r>
            <a:br>
              <a:rPr lang="en-US" dirty="0"/>
            </a:br>
            <a:endParaRPr lang="en-US" dirty="0"/>
          </a:p>
        </p:txBody>
      </p:sp>
      <p:sp>
        <p:nvSpPr>
          <p:cNvPr id="18" name="TextBox 17">
            <a:extLst>
              <a:ext uri="{FF2B5EF4-FFF2-40B4-BE49-F238E27FC236}">
                <a16:creationId xmlns:a16="http://schemas.microsoft.com/office/drawing/2014/main" id="{B04659B3-AB3F-7A40-A52B-D3CF69DFF714}"/>
              </a:ext>
            </a:extLst>
          </p:cNvPr>
          <p:cNvSpPr txBox="1"/>
          <p:nvPr/>
        </p:nvSpPr>
        <p:spPr>
          <a:xfrm>
            <a:off x="1068846" y="4880237"/>
            <a:ext cx="397866"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dpf</a:t>
            </a:r>
            <a:endParaRPr lang="en-US" sz="12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05EFFAA-FB21-694B-A513-6320C437B9EF}"/>
              </a:ext>
            </a:extLst>
          </p:cNvPr>
          <p:cNvSpPr txBox="1"/>
          <p:nvPr/>
        </p:nvSpPr>
        <p:spPr>
          <a:xfrm rot="16200000">
            <a:off x="-894935" y="3680424"/>
            <a:ext cx="2173993"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Mean abundance factor (NSAF)</a:t>
            </a:r>
          </a:p>
        </p:txBody>
      </p:sp>
    </p:spTree>
    <p:extLst>
      <p:ext uri="{BB962C8B-B14F-4D97-AF65-F5344CB8AC3E}">
        <p14:creationId xmlns:p14="http://schemas.microsoft.com/office/powerpoint/2010/main" val="1452598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BA2AE21-6D47-5C41-8FE9-95EE1D0BD229}"/>
              </a:ext>
            </a:extLst>
          </p:cNvPr>
          <p:cNvPicPr>
            <a:picLocks noChangeAspect="1"/>
          </p:cNvPicPr>
          <p:nvPr/>
        </p:nvPicPr>
        <p:blipFill>
          <a:blip r:embed="rId3"/>
          <a:stretch>
            <a:fillRect/>
          </a:stretch>
        </p:blipFill>
        <p:spPr>
          <a:xfrm>
            <a:off x="2459933" y="1182905"/>
            <a:ext cx="6684067" cy="4153207"/>
          </a:xfrm>
          <a:prstGeom prst="rect">
            <a:avLst/>
          </a:prstGeom>
        </p:spPr>
      </p:pic>
      <p:sp>
        <p:nvSpPr>
          <p:cNvPr id="25" name="Title 1">
            <a:extLst>
              <a:ext uri="{FF2B5EF4-FFF2-40B4-BE49-F238E27FC236}">
                <a16:creationId xmlns:a16="http://schemas.microsoft.com/office/drawing/2014/main" id="{CF11DC51-2588-D847-9E76-008B284DC77E}"/>
              </a:ext>
            </a:extLst>
          </p:cNvPr>
          <p:cNvSpPr>
            <a:spLocks noGrp="1"/>
          </p:cNvSpPr>
          <p:nvPr>
            <p:ph type="title"/>
          </p:nvPr>
        </p:nvSpPr>
        <p:spPr>
          <a:xfrm>
            <a:off x="182880" y="249688"/>
            <a:ext cx="8732520" cy="1325563"/>
          </a:xfrm>
        </p:spPr>
        <p:txBody>
          <a:bodyPr>
            <a:normAutofit fontScale="90000"/>
          </a:bodyPr>
          <a:lstStyle/>
          <a:p>
            <a:r>
              <a:rPr lang="en-US" dirty="0"/>
              <a:t>Results: biological processes significantly affected by time</a:t>
            </a:r>
            <a:br>
              <a:rPr lang="en-US" dirty="0"/>
            </a:br>
            <a:endParaRPr lang="en-US" dirty="0"/>
          </a:p>
        </p:txBody>
      </p:sp>
      <p:grpSp>
        <p:nvGrpSpPr>
          <p:cNvPr id="2" name="Group 1">
            <a:extLst>
              <a:ext uri="{FF2B5EF4-FFF2-40B4-BE49-F238E27FC236}">
                <a16:creationId xmlns:a16="http://schemas.microsoft.com/office/drawing/2014/main" id="{F5E7A2C3-2243-6149-93E5-F61EBA731286}"/>
              </a:ext>
            </a:extLst>
          </p:cNvPr>
          <p:cNvGrpSpPr/>
          <p:nvPr/>
        </p:nvGrpSpPr>
        <p:grpSpPr>
          <a:xfrm>
            <a:off x="0" y="2941859"/>
            <a:ext cx="2774448" cy="2800149"/>
            <a:chOff x="1" y="2254829"/>
            <a:chExt cx="3183465" cy="2967730"/>
          </a:xfrm>
        </p:grpSpPr>
        <p:pic>
          <p:nvPicPr>
            <p:cNvPr id="12" name="Picture 11">
              <a:extLst>
                <a:ext uri="{FF2B5EF4-FFF2-40B4-BE49-F238E27FC236}">
                  <a16:creationId xmlns:a16="http://schemas.microsoft.com/office/drawing/2014/main" id="{3A0190CD-F263-3C47-8AA3-87EDC02AE62B}"/>
                </a:ext>
              </a:extLst>
            </p:cNvPr>
            <p:cNvPicPr>
              <a:picLocks noChangeAspect="1"/>
            </p:cNvPicPr>
            <p:nvPr/>
          </p:nvPicPr>
          <p:blipFill rotWithShape="1">
            <a:blip r:embed="rId4"/>
            <a:srcRect t="31715" r="53573" b="36799"/>
            <a:stretch/>
          </p:blipFill>
          <p:spPr>
            <a:xfrm>
              <a:off x="1" y="2254829"/>
              <a:ext cx="3031065" cy="2783010"/>
            </a:xfrm>
            <a:prstGeom prst="rect">
              <a:avLst/>
            </a:prstGeom>
          </p:spPr>
        </p:pic>
        <p:pic>
          <p:nvPicPr>
            <p:cNvPr id="14" name="Picture 13">
              <a:extLst>
                <a:ext uri="{FF2B5EF4-FFF2-40B4-BE49-F238E27FC236}">
                  <a16:creationId xmlns:a16="http://schemas.microsoft.com/office/drawing/2014/main" id="{2B77C11D-B5D7-2A40-8DE1-E9239317C350}"/>
                </a:ext>
              </a:extLst>
            </p:cNvPr>
            <p:cNvPicPr>
              <a:picLocks noChangeAspect="1"/>
            </p:cNvPicPr>
            <p:nvPr/>
          </p:nvPicPr>
          <p:blipFill rotWithShape="1">
            <a:blip r:embed="rId4"/>
            <a:srcRect l="7781" t="93807" r="51239" b="2455"/>
            <a:stretch/>
          </p:blipFill>
          <p:spPr>
            <a:xfrm>
              <a:off x="507999" y="4892188"/>
              <a:ext cx="2675467" cy="330371"/>
            </a:xfrm>
            <a:prstGeom prst="rect">
              <a:avLst/>
            </a:prstGeom>
          </p:spPr>
        </p:pic>
      </p:grpSp>
      <p:sp>
        <p:nvSpPr>
          <p:cNvPr id="16" name="TextBox 15">
            <a:extLst>
              <a:ext uri="{FF2B5EF4-FFF2-40B4-BE49-F238E27FC236}">
                <a16:creationId xmlns:a16="http://schemas.microsoft.com/office/drawing/2014/main" id="{8C2BA9BC-2C42-1245-8718-757C844C3346}"/>
              </a:ext>
            </a:extLst>
          </p:cNvPr>
          <p:cNvSpPr txBox="1"/>
          <p:nvPr/>
        </p:nvSpPr>
        <p:spPr>
          <a:xfrm>
            <a:off x="5784190" y="1392089"/>
            <a:ext cx="821059"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Clade 3</a:t>
            </a:r>
          </a:p>
        </p:txBody>
      </p:sp>
      <p:grpSp>
        <p:nvGrpSpPr>
          <p:cNvPr id="19" name="Group 18">
            <a:extLst>
              <a:ext uri="{FF2B5EF4-FFF2-40B4-BE49-F238E27FC236}">
                <a16:creationId xmlns:a16="http://schemas.microsoft.com/office/drawing/2014/main" id="{CDF44E13-F195-784C-81F9-C947602EDD27}"/>
              </a:ext>
            </a:extLst>
          </p:cNvPr>
          <p:cNvGrpSpPr/>
          <p:nvPr/>
        </p:nvGrpSpPr>
        <p:grpSpPr>
          <a:xfrm>
            <a:off x="2538699" y="1461677"/>
            <a:ext cx="6559582" cy="5016757"/>
            <a:chOff x="2538700" y="1342479"/>
            <a:chExt cx="6559582" cy="5016757"/>
          </a:xfrm>
        </p:grpSpPr>
        <p:sp>
          <p:nvSpPr>
            <p:cNvPr id="20" name="Rectangle 19">
              <a:extLst>
                <a:ext uri="{FF2B5EF4-FFF2-40B4-BE49-F238E27FC236}">
                  <a16:creationId xmlns:a16="http://schemas.microsoft.com/office/drawing/2014/main" id="{E99E0B94-87A1-A047-A71E-E8280BB94910}"/>
                </a:ext>
              </a:extLst>
            </p:cNvPr>
            <p:cNvSpPr/>
            <p:nvPr/>
          </p:nvSpPr>
          <p:spPr>
            <a:xfrm>
              <a:off x="2538700" y="1342479"/>
              <a:ext cx="6559582" cy="501675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A9D83ED-2C7F-2247-9DC5-68D7C7F2B906}"/>
                </a:ext>
              </a:extLst>
            </p:cNvPr>
            <p:cNvSpPr txBox="1"/>
            <p:nvPr/>
          </p:nvSpPr>
          <p:spPr>
            <a:xfrm>
              <a:off x="3557458" y="2715244"/>
              <a:ext cx="184731" cy="369332"/>
            </a:xfrm>
            <a:prstGeom prst="rect">
              <a:avLst/>
            </a:prstGeom>
            <a:noFill/>
          </p:spPr>
          <p:txBody>
            <a:bodyPr wrap="none" rtlCol="0">
              <a:spAutoFit/>
            </a:bodyPr>
            <a:lstStyle/>
            <a:p>
              <a:endParaRPr lang="en-US" b="1" dirty="0">
                <a:solidFill>
                  <a:srgbClr val="2F38F9"/>
                </a:solidFill>
              </a:endParaRPr>
            </a:p>
          </p:txBody>
        </p:sp>
      </p:grpSp>
    </p:spTree>
    <p:extLst>
      <p:ext uri="{BB962C8B-B14F-4D97-AF65-F5344CB8AC3E}">
        <p14:creationId xmlns:p14="http://schemas.microsoft.com/office/powerpoint/2010/main" val="207947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8E0F7-8B2B-5147-A308-53DF5FE41108}"/>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Acknowledgements</a:t>
            </a:r>
          </a:p>
        </p:txBody>
      </p:sp>
      <p:pic>
        <p:nvPicPr>
          <p:cNvPr id="1026" name="Picture 2" descr="https://lh5.googleusercontent.com/3h_hgVNaTLE8fNtDR5R0TztZHc8XR8GYUv5KB7nQbEZ50Bwt4uRi565hp23wqFrdgTFE4Ea_SImFNL8grpJc9AlnxXr4ovXSytaevKf9xVDD2UJrmpDc4s3Hea_qb50n78vHa--aYwg">
            <a:extLst>
              <a:ext uri="{FF2B5EF4-FFF2-40B4-BE49-F238E27FC236}">
                <a16:creationId xmlns:a16="http://schemas.microsoft.com/office/drawing/2014/main" id="{3CE66C71-0F9F-044F-929C-82F8BD1524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15" r="24523" b="34523"/>
          <a:stretch/>
        </p:blipFill>
        <p:spPr bwMode="auto">
          <a:xfrm>
            <a:off x="488322" y="2866390"/>
            <a:ext cx="1247559" cy="14916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AD24BE-86D9-FB4A-9F95-BD460191CD9E}"/>
              </a:ext>
            </a:extLst>
          </p:cNvPr>
          <p:cNvSpPr txBox="1"/>
          <p:nvPr/>
        </p:nvSpPr>
        <p:spPr>
          <a:xfrm>
            <a:off x="1802354" y="4358062"/>
            <a:ext cx="125066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Rhonda Elliot</a:t>
            </a:r>
          </a:p>
        </p:txBody>
      </p:sp>
      <p:sp>
        <p:nvSpPr>
          <p:cNvPr id="8" name="TextBox 7">
            <a:extLst>
              <a:ext uri="{FF2B5EF4-FFF2-40B4-BE49-F238E27FC236}">
                <a16:creationId xmlns:a16="http://schemas.microsoft.com/office/drawing/2014/main" id="{D7EF74EE-6AD8-3742-9383-565E3673C8EC}"/>
              </a:ext>
            </a:extLst>
          </p:cNvPr>
          <p:cNvSpPr txBox="1"/>
          <p:nvPr/>
        </p:nvSpPr>
        <p:spPr>
          <a:xfrm>
            <a:off x="421848" y="4358037"/>
            <a:ext cx="138050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Kaitlyn Mitchell</a:t>
            </a:r>
          </a:p>
        </p:txBody>
      </p:sp>
      <p:sp>
        <p:nvSpPr>
          <p:cNvPr id="7" name="TextBox 6">
            <a:extLst>
              <a:ext uri="{FF2B5EF4-FFF2-40B4-BE49-F238E27FC236}">
                <a16:creationId xmlns:a16="http://schemas.microsoft.com/office/drawing/2014/main" id="{7E9883B9-F59A-3245-AF78-C0D8757E711B}"/>
              </a:ext>
            </a:extLst>
          </p:cNvPr>
          <p:cNvSpPr txBox="1"/>
          <p:nvPr/>
        </p:nvSpPr>
        <p:spPr>
          <a:xfrm>
            <a:off x="421848" y="4736811"/>
            <a:ext cx="3089117" cy="160043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Steven Roberts</a:t>
            </a:r>
          </a:p>
          <a:p>
            <a:r>
              <a:rPr lang="en-US" sz="1400" dirty="0">
                <a:latin typeface="Arial" panose="020B0604020202020204" pitchFamily="34" charset="0"/>
                <a:cs typeface="Arial" panose="020B0604020202020204" pitchFamily="34" charset="0"/>
              </a:rPr>
              <a:t>Emma Timmins-Schiffman</a:t>
            </a:r>
          </a:p>
          <a:p>
            <a:r>
              <a:rPr lang="en-US" sz="1400" dirty="0">
                <a:latin typeface="Arial" panose="020B0604020202020204" pitchFamily="34" charset="0"/>
                <a:cs typeface="Arial" panose="020B0604020202020204" pitchFamily="34" charset="0"/>
              </a:rPr>
              <a:t>Brent Valdopalas</a:t>
            </a:r>
          </a:p>
          <a:p>
            <a:r>
              <a:rPr lang="en-US" sz="1400" dirty="0">
                <a:latin typeface="Arial" panose="020B0604020202020204" pitchFamily="34" charset="0"/>
                <a:cs typeface="Arial" panose="020B0604020202020204" pitchFamily="34" charset="0"/>
              </a:rPr>
              <a:t>Grace Crandall</a:t>
            </a:r>
          </a:p>
          <a:p>
            <a:r>
              <a:rPr lang="en-US" sz="1400" dirty="0">
                <a:latin typeface="Arial" panose="020B0604020202020204" pitchFamily="34" charset="0"/>
                <a:cs typeface="Arial" panose="020B0604020202020204" pitchFamily="34" charset="0"/>
              </a:rPr>
              <a:t>Yaamini Venkataramen</a:t>
            </a:r>
          </a:p>
          <a:p>
            <a:r>
              <a:rPr lang="en-US" sz="1400" dirty="0">
                <a:latin typeface="Arial" panose="020B0604020202020204" pitchFamily="34" charset="0"/>
                <a:cs typeface="Arial" panose="020B0604020202020204" pitchFamily="34" charset="0"/>
              </a:rPr>
              <a:t>Laura Spencer</a:t>
            </a:r>
          </a:p>
          <a:p>
            <a:r>
              <a:rPr lang="en-US" sz="1400" dirty="0">
                <a:latin typeface="Arial" panose="020B0604020202020204" pitchFamily="34" charset="0"/>
                <a:cs typeface="Arial" panose="020B0604020202020204" pitchFamily="34" charset="0"/>
              </a:rPr>
              <a:t>Sam White</a:t>
            </a:r>
          </a:p>
        </p:txBody>
      </p:sp>
      <p:pic>
        <p:nvPicPr>
          <p:cNvPr id="3" name="Picture 2" descr="WFC.jpg">
            <a:extLst>
              <a:ext uri="{FF2B5EF4-FFF2-40B4-BE49-F238E27FC236}">
                <a16:creationId xmlns:a16="http://schemas.microsoft.com/office/drawing/2014/main" id="{045419F0-3655-F643-9451-05348BD7F6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882" t="3212" r="46248" b="50989"/>
          <a:stretch/>
        </p:blipFill>
        <p:spPr bwMode="auto">
          <a:xfrm>
            <a:off x="1870450" y="2866415"/>
            <a:ext cx="1294009" cy="14916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wa sea grant">
            <a:extLst>
              <a:ext uri="{FF2B5EF4-FFF2-40B4-BE49-F238E27FC236}">
                <a16:creationId xmlns:a16="http://schemas.microsoft.com/office/drawing/2014/main" id="{D7414323-DCEF-E943-916E-D79960F3D2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0138" y="2349889"/>
            <a:ext cx="1825212" cy="12920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aylor shellfish">
            <a:extLst>
              <a:ext uri="{FF2B5EF4-FFF2-40B4-BE49-F238E27FC236}">
                <a16:creationId xmlns:a16="http://schemas.microsoft.com/office/drawing/2014/main" id="{AFDF355B-6CBC-7B44-86C9-73EF6082B7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3151" y="2007695"/>
            <a:ext cx="1976392" cy="19763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roberts lab">
            <a:extLst>
              <a:ext uri="{FF2B5EF4-FFF2-40B4-BE49-F238E27FC236}">
                <a16:creationId xmlns:a16="http://schemas.microsoft.com/office/drawing/2014/main" id="{17FF8CAD-180D-C14A-9135-D2556ECDAF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8" y="1671602"/>
            <a:ext cx="3726383" cy="10621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2DB2BEF-F721-4043-B4CB-4109C5AAB3B9}"/>
              </a:ext>
            </a:extLst>
          </p:cNvPr>
          <p:cNvSpPr txBox="1"/>
          <p:nvPr/>
        </p:nvSpPr>
        <p:spPr>
          <a:xfrm>
            <a:off x="4182192" y="3830198"/>
            <a:ext cx="143981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Benoit </a:t>
            </a:r>
            <a:r>
              <a:rPr lang="en-US" sz="1400" dirty="0" err="1">
                <a:latin typeface="Arial" panose="020B0604020202020204" pitchFamily="34" charset="0"/>
                <a:cs typeface="Arial" panose="020B0604020202020204" pitchFamily="34" charset="0"/>
              </a:rPr>
              <a:t>Eudeline</a:t>
            </a:r>
            <a:endParaRPr lang="en-US"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752B541-1986-8B4A-B9A7-CE9381796775}"/>
              </a:ext>
            </a:extLst>
          </p:cNvPr>
          <p:cNvSpPr txBox="1"/>
          <p:nvPr/>
        </p:nvSpPr>
        <p:spPr>
          <a:xfrm>
            <a:off x="6690138" y="3776820"/>
            <a:ext cx="1678665" cy="400110"/>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Award NA140AR4170078 </a:t>
            </a:r>
          </a:p>
          <a:p>
            <a:r>
              <a:rPr lang="en-US" sz="1000" dirty="0">
                <a:latin typeface="Arial" panose="020B0604020202020204" pitchFamily="34" charset="0"/>
                <a:cs typeface="Arial" panose="020B0604020202020204" pitchFamily="34" charset="0"/>
              </a:rPr>
              <a:t>Project R/SFA-8</a:t>
            </a:r>
          </a:p>
        </p:txBody>
      </p:sp>
    </p:spTree>
    <p:extLst>
      <p:ext uri="{BB962C8B-B14F-4D97-AF65-F5344CB8AC3E}">
        <p14:creationId xmlns:p14="http://schemas.microsoft.com/office/powerpoint/2010/main" val="97034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CF11DC51-2588-D847-9E76-008B284DC77E}"/>
              </a:ext>
            </a:extLst>
          </p:cNvPr>
          <p:cNvSpPr>
            <a:spLocks noGrp="1"/>
          </p:cNvSpPr>
          <p:nvPr>
            <p:ph type="title"/>
          </p:nvPr>
        </p:nvSpPr>
        <p:spPr>
          <a:xfrm>
            <a:off x="182880" y="249688"/>
            <a:ext cx="8732520" cy="1325563"/>
          </a:xfrm>
        </p:spPr>
        <p:txBody>
          <a:bodyPr>
            <a:normAutofit fontScale="90000"/>
          </a:bodyPr>
          <a:lstStyle/>
          <a:p>
            <a:r>
              <a:rPr lang="en-US" dirty="0"/>
              <a:t>Results: biological processes significantly affected by time</a:t>
            </a:r>
            <a:br>
              <a:rPr lang="en-US" dirty="0"/>
            </a:br>
            <a:endParaRPr lang="en-US" dirty="0"/>
          </a:p>
        </p:txBody>
      </p:sp>
      <p:sp>
        <p:nvSpPr>
          <p:cNvPr id="26" name="TextBox 25">
            <a:extLst>
              <a:ext uri="{FF2B5EF4-FFF2-40B4-BE49-F238E27FC236}">
                <a16:creationId xmlns:a16="http://schemas.microsoft.com/office/drawing/2014/main" id="{A464DFB6-FDD7-1645-9D6B-1369BA795903}"/>
              </a:ext>
            </a:extLst>
          </p:cNvPr>
          <p:cNvSpPr txBox="1"/>
          <p:nvPr/>
        </p:nvSpPr>
        <p:spPr>
          <a:xfrm>
            <a:off x="6237259" y="1739593"/>
            <a:ext cx="82105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Clade 2</a:t>
            </a:r>
          </a:p>
        </p:txBody>
      </p:sp>
      <p:pic>
        <p:nvPicPr>
          <p:cNvPr id="8" name="Picture 7">
            <a:extLst>
              <a:ext uri="{FF2B5EF4-FFF2-40B4-BE49-F238E27FC236}">
                <a16:creationId xmlns:a16="http://schemas.microsoft.com/office/drawing/2014/main" id="{4465555D-A62B-5442-A689-71F0B73EBF7D}"/>
              </a:ext>
            </a:extLst>
          </p:cNvPr>
          <p:cNvPicPr>
            <a:picLocks noChangeAspect="1"/>
          </p:cNvPicPr>
          <p:nvPr/>
        </p:nvPicPr>
        <p:blipFill rotWithShape="1">
          <a:blip r:embed="rId3"/>
          <a:srcRect l="3817"/>
          <a:stretch/>
        </p:blipFill>
        <p:spPr>
          <a:xfrm>
            <a:off x="2960534" y="1829121"/>
            <a:ext cx="6183466" cy="4633472"/>
          </a:xfrm>
          <a:prstGeom prst="rect">
            <a:avLst/>
          </a:prstGeom>
        </p:spPr>
      </p:pic>
      <p:grpSp>
        <p:nvGrpSpPr>
          <p:cNvPr id="10" name="Group 9">
            <a:extLst>
              <a:ext uri="{FF2B5EF4-FFF2-40B4-BE49-F238E27FC236}">
                <a16:creationId xmlns:a16="http://schemas.microsoft.com/office/drawing/2014/main" id="{75C118BF-19D6-7E48-8B63-14BD86648683}"/>
              </a:ext>
            </a:extLst>
          </p:cNvPr>
          <p:cNvGrpSpPr/>
          <p:nvPr/>
        </p:nvGrpSpPr>
        <p:grpSpPr>
          <a:xfrm>
            <a:off x="292057" y="2698596"/>
            <a:ext cx="2581011" cy="3685335"/>
            <a:chOff x="91230" y="2119317"/>
            <a:chExt cx="2961511" cy="3905892"/>
          </a:xfrm>
        </p:grpSpPr>
        <p:grpSp>
          <p:nvGrpSpPr>
            <p:cNvPr id="12" name="Group 11">
              <a:extLst>
                <a:ext uri="{FF2B5EF4-FFF2-40B4-BE49-F238E27FC236}">
                  <a16:creationId xmlns:a16="http://schemas.microsoft.com/office/drawing/2014/main" id="{BCAF98AC-BBD9-F44A-BFBA-E8DFC62C2702}"/>
                </a:ext>
              </a:extLst>
            </p:cNvPr>
            <p:cNvGrpSpPr/>
            <p:nvPr/>
          </p:nvGrpSpPr>
          <p:grpSpPr>
            <a:xfrm>
              <a:off x="91230" y="2119317"/>
              <a:ext cx="2961511" cy="3905892"/>
              <a:chOff x="-767290" y="3103372"/>
              <a:chExt cx="2961511" cy="3905892"/>
            </a:xfrm>
          </p:grpSpPr>
          <p:pic>
            <p:nvPicPr>
              <p:cNvPr id="14" name="Picture 13">
                <a:extLst>
                  <a:ext uri="{FF2B5EF4-FFF2-40B4-BE49-F238E27FC236}">
                    <a16:creationId xmlns:a16="http://schemas.microsoft.com/office/drawing/2014/main" id="{CD0EBB89-8D30-8E4F-A363-96C9780E5368}"/>
                  </a:ext>
                </a:extLst>
              </p:cNvPr>
              <p:cNvPicPr>
                <a:picLocks noChangeAspect="1"/>
              </p:cNvPicPr>
              <p:nvPr/>
            </p:nvPicPr>
            <p:blipFill rotWithShape="1">
              <a:blip r:embed="rId4"/>
              <a:srcRect l="46931" t="203" r="13485" b="68426"/>
              <a:stretch/>
            </p:blipFill>
            <p:spPr>
              <a:xfrm>
                <a:off x="-767290" y="3103372"/>
                <a:ext cx="2584237" cy="2772871"/>
              </a:xfrm>
              <a:prstGeom prst="rect">
                <a:avLst/>
              </a:prstGeom>
            </p:spPr>
          </p:pic>
          <p:pic>
            <p:nvPicPr>
              <p:cNvPr id="15" name="Picture 14">
                <a:extLst>
                  <a:ext uri="{FF2B5EF4-FFF2-40B4-BE49-F238E27FC236}">
                    <a16:creationId xmlns:a16="http://schemas.microsoft.com/office/drawing/2014/main" id="{D82ECB9C-F8F1-E540-BB40-31F06E0C621C}"/>
                  </a:ext>
                </a:extLst>
              </p:cNvPr>
              <p:cNvPicPr>
                <a:picLocks noChangeAspect="1"/>
              </p:cNvPicPr>
              <p:nvPr/>
            </p:nvPicPr>
            <p:blipFill rotWithShape="1">
              <a:blip r:embed="rId5"/>
              <a:srcRect l="90280" t="40835" r="-19494" b="42725"/>
              <a:stretch/>
            </p:blipFill>
            <p:spPr>
              <a:xfrm>
                <a:off x="-5203" y="6011204"/>
                <a:ext cx="2199424" cy="998060"/>
              </a:xfrm>
              <a:prstGeom prst="rect">
                <a:avLst/>
              </a:prstGeom>
            </p:spPr>
          </p:pic>
        </p:grpSp>
        <p:pic>
          <p:nvPicPr>
            <p:cNvPr id="13" name="Picture 12">
              <a:extLst>
                <a:ext uri="{FF2B5EF4-FFF2-40B4-BE49-F238E27FC236}">
                  <a16:creationId xmlns:a16="http://schemas.microsoft.com/office/drawing/2014/main" id="{F5B7DC1D-3706-B44D-A5CB-7493277F8124}"/>
                </a:ext>
              </a:extLst>
            </p:cNvPr>
            <p:cNvPicPr>
              <a:picLocks noChangeAspect="1"/>
            </p:cNvPicPr>
            <p:nvPr/>
          </p:nvPicPr>
          <p:blipFill rotWithShape="1">
            <a:blip r:embed="rId4"/>
            <a:srcRect l="7781" t="93807" r="51239" b="2455"/>
            <a:stretch/>
          </p:blipFill>
          <p:spPr>
            <a:xfrm>
              <a:off x="91230" y="4861963"/>
              <a:ext cx="2675467" cy="330371"/>
            </a:xfrm>
            <a:prstGeom prst="rect">
              <a:avLst/>
            </a:prstGeom>
          </p:spPr>
        </p:pic>
      </p:grpSp>
      <p:sp>
        <p:nvSpPr>
          <p:cNvPr id="11" name="TextBox 10">
            <a:extLst>
              <a:ext uri="{FF2B5EF4-FFF2-40B4-BE49-F238E27FC236}">
                <a16:creationId xmlns:a16="http://schemas.microsoft.com/office/drawing/2014/main" id="{93B9F945-A430-B244-9A95-AF97159B73AA}"/>
              </a:ext>
            </a:extLst>
          </p:cNvPr>
          <p:cNvSpPr txBox="1"/>
          <p:nvPr/>
        </p:nvSpPr>
        <p:spPr>
          <a:xfrm>
            <a:off x="3784184" y="2483864"/>
            <a:ext cx="5475025" cy="1661993"/>
          </a:xfrm>
          <a:prstGeom prst="rect">
            <a:avLst/>
          </a:prstGeom>
          <a:noFill/>
        </p:spPr>
        <p:txBody>
          <a:bodyPr wrap="none" rtlCol="0">
            <a:spAutoFit/>
          </a:bodyPr>
          <a:lstStyle/>
          <a:p>
            <a:r>
              <a:rPr lang="en-US" sz="2800" b="1" dirty="0">
                <a:solidFill>
                  <a:srgbClr val="2F38F9"/>
                </a:solidFill>
              </a:rPr>
              <a:t>Stress signaling</a:t>
            </a:r>
          </a:p>
          <a:p>
            <a:r>
              <a:rPr lang="en-US" sz="2800" b="1" dirty="0">
                <a:solidFill>
                  <a:srgbClr val="2F38F9"/>
                </a:solidFill>
              </a:rPr>
              <a:t>Apoptotic process</a:t>
            </a:r>
          </a:p>
          <a:p>
            <a:r>
              <a:rPr lang="en-US" sz="2800" b="1" dirty="0">
                <a:solidFill>
                  <a:srgbClr val="2F38F9"/>
                </a:solidFill>
              </a:rPr>
              <a:t>Amino and nucleic acid metabolism</a:t>
            </a:r>
          </a:p>
          <a:p>
            <a:endParaRPr lang="en-US" b="1" dirty="0">
              <a:solidFill>
                <a:srgbClr val="2F38F9"/>
              </a:solidFill>
            </a:endParaRPr>
          </a:p>
        </p:txBody>
      </p:sp>
    </p:spTree>
    <p:extLst>
      <p:ext uri="{BB962C8B-B14F-4D97-AF65-F5344CB8AC3E}">
        <p14:creationId xmlns:p14="http://schemas.microsoft.com/office/powerpoint/2010/main" val="4038488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CF11DC51-2588-D847-9E76-008B284DC77E}"/>
              </a:ext>
            </a:extLst>
          </p:cNvPr>
          <p:cNvSpPr>
            <a:spLocks noGrp="1"/>
          </p:cNvSpPr>
          <p:nvPr>
            <p:ph type="title"/>
          </p:nvPr>
        </p:nvSpPr>
        <p:spPr>
          <a:xfrm>
            <a:off x="182880" y="249688"/>
            <a:ext cx="8732520" cy="1325563"/>
          </a:xfrm>
        </p:spPr>
        <p:txBody>
          <a:bodyPr>
            <a:normAutofit fontScale="90000"/>
          </a:bodyPr>
          <a:lstStyle/>
          <a:p>
            <a:r>
              <a:rPr lang="en-US" dirty="0"/>
              <a:t>Results: biological processes significantly affected by time</a:t>
            </a:r>
            <a:br>
              <a:rPr lang="en-US" dirty="0"/>
            </a:br>
            <a:endParaRPr lang="en-US" dirty="0"/>
          </a:p>
        </p:txBody>
      </p:sp>
      <p:sp>
        <p:nvSpPr>
          <p:cNvPr id="26" name="TextBox 25">
            <a:extLst>
              <a:ext uri="{FF2B5EF4-FFF2-40B4-BE49-F238E27FC236}">
                <a16:creationId xmlns:a16="http://schemas.microsoft.com/office/drawing/2014/main" id="{A464DFB6-FDD7-1645-9D6B-1369BA795903}"/>
              </a:ext>
            </a:extLst>
          </p:cNvPr>
          <p:cNvSpPr txBox="1"/>
          <p:nvPr/>
        </p:nvSpPr>
        <p:spPr>
          <a:xfrm>
            <a:off x="6237259" y="1739593"/>
            <a:ext cx="82105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Clade 1</a:t>
            </a:r>
          </a:p>
        </p:txBody>
      </p:sp>
      <p:grpSp>
        <p:nvGrpSpPr>
          <p:cNvPr id="10" name="Group 9">
            <a:extLst>
              <a:ext uri="{FF2B5EF4-FFF2-40B4-BE49-F238E27FC236}">
                <a16:creationId xmlns:a16="http://schemas.microsoft.com/office/drawing/2014/main" id="{75C118BF-19D6-7E48-8B63-14BD86648683}"/>
              </a:ext>
            </a:extLst>
          </p:cNvPr>
          <p:cNvGrpSpPr/>
          <p:nvPr/>
        </p:nvGrpSpPr>
        <p:grpSpPr>
          <a:xfrm>
            <a:off x="166578" y="2655744"/>
            <a:ext cx="2793956" cy="3771039"/>
            <a:chOff x="91229" y="2119317"/>
            <a:chExt cx="3205848" cy="3996725"/>
          </a:xfrm>
        </p:grpSpPr>
        <p:grpSp>
          <p:nvGrpSpPr>
            <p:cNvPr id="12" name="Group 11">
              <a:extLst>
                <a:ext uri="{FF2B5EF4-FFF2-40B4-BE49-F238E27FC236}">
                  <a16:creationId xmlns:a16="http://schemas.microsoft.com/office/drawing/2014/main" id="{BCAF98AC-BBD9-F44A-BFBA-E8DFC62C2702}"/>
                </a:ext>
              </a:extLst>
            </p:cNvPr>
            <p:cNvGrpSpPr/>
            <p:nvPr/>
          </p:nvGrpSpPr>
          <p:grpSpPr>
            <a:xfrm>
              <a:off x="91229" y="2119317"/>
              <a:ext cx="3205848" cy="3996725"/>
              <a:chOff x="-767291" y="3103372"/>
              <a:chExt cx="3205848" cy="3996725"/>
            </a:xfrm>
          </p:grpSpPr>
          <p:pic>
            <p:nvPicPr>
              <p:cNvPr id="14" name="Picture 13">
                <a:extLst>
                  <a:ext uri="{FF2B5EF4-FFF2-40B4-BE49-F238E27FC236}">
                    <a16:creationId xmlns:a16="http://schemas.microsoft.com/office/drawing/2014/main" id="{CD0EBB89-8D30-8E4F-A363-96C9780E5368}"/>
                  </a:ext>
                </a:extLst>
              </p:cNvPr>
              <p:cNvPicPr>
                <a:picLocks noChangeAspect="1"/>
              </p:cNvPicPr>
              <p:nvPr/>
            </p:nvPicPr>
            <p:blipFill rotWithShape="1">
              <a:blip r:embed="rId3"/>
              <a:srcRect l="3100" t="127" r="53302" b="68126"/>
              <a:stretch/>
            </p:blipFill>
            <p:spPr>
              <a:xfrm>
                <a:off x="-767291" y="3103372"/>
                <a:ext cx="2867718" cy="2806151"/>
              </a:xfrm>
              <a:prstGeom prst="rect">
                <a:avLst/>
              </a:prstGeom>
            </p:spPr>
          </p:pic>
          <p:pic>
            <p:nvPicPr>
              <p:cNvPr id="15" name="Picture 14">
                <a:extLst>
                  <a:ext uri="{FF2B5EF4-FFF2-40B4-BE49-F238E27FC236}">
                    <a16:creationId xmlns:a16="http://schemas.microsoft.com/office/drawing/2014/main" id="{D82ECB9C-F8F1-E540-BB40-31F06E0C621C}"/>
                  </a:ext>
                </a:extLst>
              </p:cNvPr>
              <p:cNvPicPr>
                <a:picLocks noChangeAspect="1"/>
              </p:cNvPicPr>
              <p:nvPr/>
            </p:nvPicPr>
            <p:blipFill rotWithShape="1">
              <a:blip r:embed="rId4"/>
              <a:srcRect l="90280" t="40835" r="-19494" b="42725"/>
              <a:stretch/>
            </p:blipFill>
            <p:spPr>
              <a:xfrm>
                <a:off x="239133" y="6102037"/>
                <a:ext cx="2199424" cy="998060"/>
              </a:xfrm>
              <a:prstGeom prst="rect">
                <a:avLst/>
              </a:prstGeom>
            </p:spPr>
          </p:pic>
        </p:grpSp>
        <p:pic>
          <p:nvPicPr>
            <p:cNvPr id="13" name="Picture 12">
              <a:extLst>
                <a:ext uri="{FF2B5EF4-FFF2-40B4-BE49-F238E27FC236}">
                  <a16:creationId xmlns:a16="http://schemas.microsoft.com/office/drawing/2014/main" id="{F5B7DC1D-3706-B44D-A5CB-7493277F8124}"/>
                </a:ext>
              </a:extLst>
            </p:cNvPr>
            <p:cNvPicPr>
              <a:picLocks noChangeAspect="1"/>
            </p:cNvPicPr>
            <p:nvPr/>
          </p:nvPicPr>
          <p:blipFill rotWithShape="1">
            <a:blip r:embed="rId3"/>
            <a:srcRect l="7781" t="93807" r="51239" b="2455"/>
            <a:stretch/>
          </p:blipFill>
          <p:spPr>
            <a:xfrm>
              <a:off x="427455" y="4861963"/>
              <a:ext cx="2675467" cy="330371"/>
            </a:xfrm>
            <a:prstGeom prst="rect">
              <a:avLst/>
            </a:prstGeom>
          </p:spPr>
        </p:pic>
      </p:grpSp>
      <p:pic>
        <p:nvPicPr>
          <p:cNvPr id="11" name="Picture 10">
            <a:extLst>
              <a:ext uri="{FF2B5EF4-FFF2-40B4-BE49-F238E27FC236}">
                <a16:creationId xmlns:a16="http://schemas.microsoft.com/office/drawing/2014/main" id="{6C0561ED-C142-E14D-B7C2-7DA30FC3F026}"/>
              </a:ext>
            </a:extLst>
          </p:cNvPr>
          <p:cNvPicPr>
            <a:picLocks noChangeAspect="1"/>
          </p:cNvPicPr>
          <p:nvPr/>
        </p:nvPicPr>
        <p:blipFill>
          <a:blip r:embed="rId5"/>
          <a:stretch>
            <a:fillRect/>
          </a:stretch>
        </p:blipFill>
        <p:spPr>
          <a:xfrm>
            <a:off x="3084351" y="2248117"/>
            <a:ext cx="5980533" cy="3273369"/>
          </a:xfrm>
          <a:prstGeom prst="rect">
            <a:avLst/>
          </a:prstGeom>
        </p:spPr>
      </p:pic>
    </p:spTree>
    <p:extLst>
      <p:ext uri="{BB962C8B-B14F-4D97-AF65-F5344CB8AC3E}">
        <p14:creationId xmlns:p14="http://schemas.microsoft.com/office/powerpoint/2010/main" val="331234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9CF758-8533-E040-8B5A-B2C8A96716EF}"/>
              </a:ext>
            </a:extLst>
          </p:cNvPr>
          <p:cNvGrpSpPr/>
          <p:nvPr/>
        </p:nvGrpSpPr>
        <p:grpSpPr>
          <a:xfrm>
            <a:off x="0" y="2179085"/>
            <a:ext cx="4647266" cy="3764515"/>
            <a:chOff x="194796" y="2971424"/>
            <a:chExt cx="4647266" cy="3764515"/>
          </a:xfrm>
        </p:grpSpPr>
        <p:pic>
          <p:nvPicPr>
            <p:cNvPr id="5" name="Picture 4">
              <a:extLst>
                <a:ext uri="{FF2B5EF4-FFF2-40B4-BE49-F238E27FC236}">
                  <a16:creationId xmlns:a16="http://schemas.microsoft.com/office/drawing/2014/main" id="{3E5B5E6F-B541-2C46-A6EB-53A3C9A5C204}"/>
                </a:ext>
              </a:extLst>
            </p:cNvPr>
            <p:cNvPicPr>
              <a:picLocks noChangeAspect="1"/>
            </p:cNvPicPr>
            <p:nvPr/>
          </p:nvPicPr>
          <p:blipFill rotWithShape="1">
            <a:blip r:embed="rId2">
              <a:lum contrast="20000"/>
            </a:blip>
            <a:srcRect t="17662"/>
            <a:stretch/>
          </p:blipFill>
          <p:spPr>
            <a:xfrm>
              <a:off x="270062" y="2971424"/>
              <a:ext cx="4572000" cy="3764515"/>
            </a:xfrm>
            <a:prstGeom prst="rect">
              <a:avLst/>
            </a:prstGeom>
          </p:spPr>
        </p:pic>
        <p:pic>
          <p:nvPicPr>
            <p:cNvPr id="6" name="Picture 5">
              <a:extLst>
                <a:ext uri="{FF2B5EF4-FFF2-40B4-BE49-F238E27FC236}">
                  <a16:creationId xmlns:a16="http://schemas.microsoft.com/office/drawing/2014/main" id="{11693374-8831-FB46-9D46-9EE25531805A}"/>
                </a:ext>
              </a:extLst>
            </p:cNvPr>
            <p:cNvPicPr>
              <a:picLocks noChangeAspect="1"/>
            </p:cNvPicPr>
            <p:nvPr/>
          </p:nvPicPr>
          <p:blipFill rotWithShape="1">
            <a:blip r:embed="rId2">
              <a:lum contrast="20000"/>
            </a:blip>
            <a:srcRect l="-2" t="-2312" r="78087" b="87471"/>
            <a:stretch/>
          </p:blipFill>
          <p:spPr>
            <a:xfrm>
              <a:off x="194796" y="6007980"/>
              <a:ext cx="1001956" cy="678532"/>
            </a:xfrm>
            <a:prstGeom prst="rect">
              <a:avLst/>
            </a:prstGeom>
          </p:spPr>
        </p:pic>
        <p:sp>
          <p:nvSpPr>
            <p:cNvPr id="7" name="Rectangle 6">
              <a:extLst>
                <a:ext uri="{FF2B5EF4-FFF2-40B4-BE49-F238E27FC236}">
                  <a16:creationId xmlns:a16="http://schemas.microsoft.com/office/drawing/2014/main" id="{4DC50E2C-28F9-854E-A706-499A0979121F}"/>
                </a:ext>
              </a:extLst>
            </p:cNvPr>
            <p:cNvSpPr/>
            <p:nvPr/>
          </p:nvSpPr>
          <p:spPr>
            <a:xfrm>
              <a:off x="1121486" y="6258988"/>
              <a:ext cx="268941" cy="476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0569BA-62C1-804F-B028-757BCF7893E0}"/>
                </a:ext>
              </a:extLst>
            </p:cNvPr>
            <p:cNvSpPr txBox="1"/>
            <p:nvPr/>
          </p:nvSpPr>
          <p:spPr>
            <a:xfrm>
              <a:off x="1064991" y="5340353"/>
              <a:ext cx="301686" cy="369332"/>
            </a:xfrm>
            <a:prstGeom prst="rect">
              <a:avLst/>
            </a:prstGeom>
            <a:noFill/>
          </p:spPr>
          <p:txBody>
            <a:bodyPr wrap="none" rtlCol="0">
              <a:spAutoFit/>
            </a:bodyPr>
            <a:lstStyle/>
            <a:p>
              <a:r>
                <a:rPr lang="en-US" dirty="0">
                  <a:solidFill>
                    <a:schemeClr val="bg1"/>
                  </a:solidFill>
                </a:rPr>
                <a:t>1</a:t>
              </a:r>
            </a:p>
          </p:txBody>
        </p:sp>
        <p:sp>
          <p:nvSpPr>
            <p:cNvPr id="9" name="TextBox 8">
              <a:extLst>
                <a:ext uri="{FF2B5EF4-FFF2-40B4-BE49-F238E27FC236}">
                  <a16:creationId xmlns:a16="http://schemas.microsoft.com/office/drawing/2014/main" id="{B5CC09AA-A2A3-E046-A114-D07E1D4DFF7F}"/>
                </a:ext>
              </a:extLst>
            </p:cNvPr>
            <p:cNvSpPr txBox="1"/>
            <p:nvPr/>
          </p:nvSpPr>
          <p:spPr>
            <a:xfrm>
              <a:off x="1064991" y="4755393"/>
              <a:ext cx="301686" cy="369332"/>
            </a:xfrm>
            <a:prstGeom prst="rect">
              <a:avLst/>
            </a:prstGeom>
            <a:noFill/>
          </p:spPr>
          <p:txBody>
            <a:bodyPr wrap="none" rtlCol="0">
              <a:spAutoFit/>
            </a:bodyPr>
            <a:lstStyle/>
            <a:p>
              <a:r>
                <a:rPr lang="en-US" dirty="0"/>
                <a:t>2</a:t>
              </a:r>
            </a:p>
          </p:txBody>
        </p:sp>
        <p:sp>
          <p:nvSpPr>
            <p:cNvPr id="10" name="TextBox 9">
              <a:extLst>
                <a:ext uri="{FF2B5EF4-FFF2-40B4-BE49-F238E27FC236}">
                  <a16:creationId xmlns:a16="http://schemas.microsoft.com/office/drawing/2014/main" id="{48BC486C-2547-E149-A8E7-38D39F545B13}"/>
                </a:ext>
              </a:extLst>
            </p:cNvPr>
            <p:cNvSpPr txBox="1"/>
            <p:nvPr/>
          </p:nvSpPr>
          <p:spPr>
            <a:xfrm>
              <a:off x="1057784" y="5773887"/>
              <a:ext cx="301686" cy="369332"/>
            </a:xfrm>
            <a:prstGeom prst="rect">
              <a:avLst/>
            </a:prstGeom>
            <a:noFill/>
          </p:spPr>
          <p:txBody>
            <a:bodyPr wrap="none" rtlCol="0">
              <a:spAutoFit/>
            </a:bodyPr>
            <a:lstStyle/>
            <a:p>
              <a:r>
                <a:rPr lang="en-US" dirty="0"/>
                <a:t>3</a:t>
              </a:r>
            </a:p>
          </p:txBody>
        </p:sp>
        <p:sp>
          <p:nvSpPr>
            <p:cNvPr id="11" name="TextBox 10">
              <a:extLst>
                <a:ext uri="{FF2B5EF4-FFF2-40B4-BE49-F238E27FC236}">
                  <a16:creationId xmlns:a16="http://schemas.microsoft.com/office/drawing/2014/main" id="{F8553EF0-C44C-4D47-BD96-91C1737F3235}"/>
                </a:ext>
              </a:extLst>
            </p:cNvPr>
            <p:cNvSpPr txBox="1"/>
            <p:nvPr/>
          </p:nvSpPr>
          <p:spPr>
            <a:xfrm>
              <a:off x="1059281" y="4336634"/>
              <a:ext cx="301686" cy="369332"/>
            </a:xfrm>
            <a:prstGeom prst="rect">
              <a:avLst/>
            </a:prstGeom>
            <a:noFill/>
          </p:spPr>
          <p:txBody>
            <a:bodyPr wrap="none" rtlCol="0">
              <a:spAutoFit/>
            </a:bodyPr>
            <a:lstStyle/>
            <a:p>
              <a:r>
                <a:rPr lang="en-US" dirty="0"/>
                <a:t>4</a:t>
              </a:r>
            </a:p>
          </p:txBody>
        </p:sp>
        <p:sp>
          <p:nvSpPr>
            <p:cNvPr id="12" name="TextBox 11">
              <a:extLst>
                <a:ext uri="{FF2B5EF4-FFF2-40B4-BE49-F238E27FC236}">
                  <a16:creationId xmlns:a16="http://schemas.microsoft.com/office/drawing/2014/main" id="{186059E5-C97B-D049-9DB9-4C353740AACD}"/>
                </a:ext>
              </a:extLst>
            </p:cNvPr>
            <p:cNvSpPr txBox="1"/>
            <p:nvPr/>
          </p:nvSpPr>
          <p:spPr>
            <a:xfrm>
              <a:off x="1057784" y="3656515"/>
              <a:ext cx="301686" cy="369332"/>
            </a:xfrm>
            <a:prstGeom prst="rect">
              <a:avLst/>
            </a:prstGeom>
            <a:noFill/>
          </p:spPr>
          <p:txBody>
            <a:bodyPr wrap="none" rtlCol="0">
              <a:spAutoFit/>
            </a:bodyPr>
            <a:lstStyle/>
            <a:p>
              <a:r>
                <a:rPr lang="en-US" dirty="0"/>
                <a:t>5</a:t>
              </a:r>
            </a:p>
          </p:txBody>
        </p:sp>
      </p:grpSp>
    </p:spTree>
    <p:extLst>
      <p:ext uri="{BB962C8B-B14F-4D97-AF65-F5344CB8AC3E}">
        <p14:creationId xmlns:p14="http://schemas.microsoft.com/office/powerpoint/2010/main" val="2604682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A9120-6C7D-C246-B036-7088E376B87D}"/>
              </a:ext>
            </a:extLst>
          </p:cNvPr>
          <p:cNvSpPr>
            <a:spLocks noGrp="1"/>
          </p:cNvSpPr>
          <p:nvPr>
            <p:ph type="title"/>
          </p:nvPr>
        </p:nvSpPr>
        <p:spPr/>
        <p:txBody>
          <a:bodyPr/>
          <a:lstStyle/>
          <a:p>
            <a:r>
              <a:rPr lang="en-US" dirty="0"/>
              <a:t>Oyster (</a:t>
            </a:r>
            <a:r>
              <a:rPr lang="en-US" i="1" dirty="0" err="1"/>
              <a:t>C.gigas</a:t>
            </a:r>
            <a:r>
              <a:rPr lang="en-US" dirty="0"/>
              <a:t>) seed are delicate</a:t>
            </a:r>
          </a:p>
        </p:txBody>
      </p:sp>
      <p:sp>
        <p:nvSpPr>
          <p:cNvPr id="4" name="TextBox 3">
            <a:extLst>
              <a:ext uri="{FF2B5EF4-FFF2-40B4-BE49-F238E27FC236}">
                <a16:creationId xmlns:a16="http://schemas.microsoft.com/office/drawing/2014/main" id="{03581463-25F6-644F-9BBA-1DA8C85E04DB}"/>
              </a:ext>
            </a:extLst>
          </p:cNvPr>
          <p:cNvSpPr txBox="1"/>
          <p:nvPr/>
        </p:nvSpPr>
        <p:spPr>
          <a:xfrm>
            <a:off x="3002227" y="1690689"/>
            <a:ext cx="5941247" cy="732508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Pacific oyster are </a:t>
            </a:r>
            <a:r>
              <a:rPr lang="en-US" b="1" dirty="0">
                <a:latin typeface="Arial" panose="020B0604020202020204" pitchFamily="34" charset="0"/>
                <a:cs typeface="Arial" panose="020B0604020202020204" pitchFamily="34" charset="0"/>
              </a:rPr>
              <a:t>sensitive</a:t>
            </a:r>
            <a:r>
              <a:rPr lang="en-US" dirty="0">
                <a:latin typeface="Arial" panose="020B0604020202020204" pitchFamily="34" charset="0"/>
                <a:cs typeface="Arial" panose="020B0604020202020204" pitchFamily="34" charset="0"/>
              </a:rPr>
              <a:t> to environmental conditions from larval transition </a:t>
            </a:r>
            <a:r>
              <a:rPr lang="en-US" dirty="0">
                <a:latin typeface="Arial" panose="020B0604020202020204" pitchFamily="34" charset="0"/>
                <a:cs typeface="Arial" panose="020B0604020202020204" pitchFamily="34" charset="0"/>
                <a:sym typeface="Wingdings" pitchFamily="2" charset="2"/>
              </a:rPr>
              <a:t> </a:t>
            </a:r>
            <a:r>
              <a:rPr lang="en-US" dirty="0">
                <a:latin typeface="Arial" panose="020B0604020202020204" pitchFamily="34" charset="0"/>
                <a:cs typeface="Arial" panose="020B0604020202020204" pitchFamily="34" charset="0"/>
              </a:rPr>
              <a:t> early stage juveniles</a:t>
            </a:r>
          </a:p>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High mortality typically happens 10-14 days post-set @23C </a:t>
            </a:r>
          </a:p>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Increased rearing temperature (27-29°C) has lead to increased growth rates and survival</a:t>
            </a:r>
          </a:p>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We don’t fully understand oyster physiology, why high mortality occurs, or why increased rearing temperature helps</a:t>
            </a:r>
          </a:p>
          <a:p>
            <a:pPr marL="285750" indent="-28575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A thorough molecular baseline of oyster development during this life stage could help:</a:t>
            </a:r>
          </a:p>
          <a:p>
            <a:pPr marL="800100" lvl="1" indent="-342900">
              <a:spcAft>
                <a:spcPts val="1200"/>
              </a:spcAft>
              <a:buFont typeface="+mj-lt"/>
              <a:buAutoNum type="arabicPeriod"/>
            </a:pPr>
            <a:r>
              <a:rPr lang="en-US" dirty="0">
                <a:latin typeface="Arial" panose="020B0604020202020204" pitchFamily="34" charset="0"/>
                <a:cs typeface="Arial" panose="020B0604020202020204" pitchFamily="34" charset="0"/>
              </a:rPr>
              <a:t>identify candidate biomarkers for monitoring seed health</a:t>
            </a:r>
          </a:p>
          <a:p>
            <a:pPr marL="800100" lvl="1" indent="-342900">
              <a:spcAft>
                <a:spcPts val="1200"/>
              </a:spcAft>
              <a:buFont typeface="+mj-lt"/>
              <a:buAutoNum type="arabicPeriod"/>
            </a:pPr>
            <a:r>
              <a:rPr lang="en-US" dirty="0">
                <a:latin typeface="Arial" panose="020B0604020202020204" pitchFamily="34" charset="0"/>
                <a:cs typeface="Arial" panose="020B0604020202020204" pitchFamily="34" charset="0"/>
              </a:rPr>
              <a:t>mitigate current challenges</a:t>
            </a:r>
          </a:p>
          <a:p>
            <a:pPr marL="800100" lvl="1" indent="-342900">
              <a:spcAft>
                <a:spcPts val="1200"/>
              </a:spcAft>
              <a:buFont typeface="+mj-lt"/>
              <a:buAutoNum type="arabicPeriod"/>
            </a:pPr>
            <a:endParaRPr lang="en-US" dirty="0">
              <a:latin typeface="Arial" panose="020B0604020202020204" pitchFamily="34" charset="0"/>
              <a:cs typeface="Arial" panose="020B0604020202020204" pitchFamily="34" charset="0"/>
            </a:endParaRPr>
          </a:p>
          <a:p>
            <a:pPr marL="285750" indent="-285750">
              <a:spcAft>
                <a:spcPts val="1200"/>
              </a:spcAf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spcAft>
                <a:spcPts val="1200"/>
              </a:spcAft>
            </a:pPr>
            <a:endParaRPr lang="en-US" dirty="0"/>
          </a:p>
          <a:p>
            <a:pPr>
              <a:spcAft>
                <a:spcPts val="1200"/>
              </a:spcAft>
            </a:pPr>
            <a:endParaRPr lang="en-US" dirty="0">
              <a:sym typeface="Wingdings" pitchFamily="2" charset="2"/>
            </a:endParaRPr>
          </a:p>
          <a:p>
            <a:endParaRPr lang="en-US" dirty="0"/>
          </a:p>
        </p:txBody>
      </p:sp>
      <p:pic>
        <p:nvPicPr>
          <p:cNvPr id="2050" name="Picture 2" descr="https://raw.githubusercontent.com/Ellior2/Ellior2.github.io/master/images/seed.JPG">
            <a:extLst>
              <a:ext uri="{FF2B5EF4-FFF2-40B4-BE49-F238E27FC236}">
                <a16:creationId xmlns:a16="http://schemas.microsoft.com/office/drawing/2014/main" id="{994A6052-31ED-CF4C-94B2-D0887D974E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22" r="6925" b="3158"/>
          <a:stretch/>
        </p:blipFill>
        <p:spPr bwMode="auto">
          <a:xfrm>
            <a:off x="228600" y="3978442"/>
            <a:ext cx="2611263" cy="25678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243257-5BAA-3B49-BA09-986AD30367F2}"/>
              </a:ext>
            </a:extLst>
          </p:cNvPr>
          <p:cNvSpPr txBox="1"/>
          <p:nvPr/>
        </p:nvSpPr>
        <p:spPr>
          <a:xfrm>
            <a:off x="228600" y="6492874"/>
            <a:ext cx="1291572" cy="369332"/>
          </a:xfrm>
          <a:prstGeom prst="rect">
            <a:avLst/>
          </a:prstGeom>
          <a:noFill/>
        </p:spPr>
        <p:txBody>
          <a:bodyPr wrap="none" rtlCol="0">
            <a:spAutoFit/>
          </a:bodyPr>
          <a:lstStyle/>
          <a:p>
            <a:r>
              <a:rPr lang="en-US" dirty="0"/>
              <a:t>Oyster seed</a:t>
            </a:r>
          </a:p>
        </p:txBody>
      </p:sp>
      <p:grpSp>
        <p:nvGrpSpPr>
          <p:cNvPr id="5" name="Group 4">
            <a:extLst>
              <a:ext uri="{FF2B5EF4-FFF2-40B4-BE49-F238E27FC236}">
                <a16:creationId xmlns:a16="http://schemas.microsoft.com/office/drawing/2014/main" id="{ABD1D9B3-AE2C-5447-B457-6FF80BF77FFD}"/>
              </a:ext>
            </a:extLst>
          </p:cNvPr>
          <p:cNvGrpSpPr/>
          <p:nvPr/>
        </p:nvGrpSpPr>
        <p:grpSpPr>
          <a:xfrm>
            <a:off x="100544" y="1831594"/>
            <a:ext cx="2739319" cy="1376237"/>
            <a:chOff x="161554" y="2200563"/>
            <a:chExt cx="2739319" cy="1376237"/>
          </a:xfrm>
        </p:grpSpPr>
        <p:grpSp>
          <p:nvGrpSpPr>
            <p:cNvPr id="6" name="Group 5">
              <a:extLst>
                <a:ext uri="{FF2B5EF4-FFF2-40B4-BE49-F238E27FC236}">
                  <a16:creationId xmlns:a16="http://schemas.microsoft.com/office/drawing/2014/main" id="{774474E8-E78C-8B4A-A1E6-045ECDA15D54}"/>
                </a:ext>
              </a:extLst>
            </p:cNvPr>
            <p:cNvGrpSpPr/>
            <p:nvPr/>
          </p:nvGrpSpPr>
          <p:grpSpPr>
            <a:xfrm rot="21445017">
              <a:off x="161554" y="2200563"/>
              <a:ext cx="2717235" cy="1041326"/>
              <a:chOff x="598223" y="3525809"/>
              <a:chExt cx="3123354" cy="1381157"/>
            </a:xfrm>
          </p:grpSpPr>
          <p:grpSp>
            <p:nvGrpSpPr>
              <p:cNvPr id="7" name="Group 6">
                <a:extLst>
                  <a:ext uri="{FF2B5EF4-FFF2-40B4-BE49-F238E27FC236}">
                    <a16:creationId xmlns:a16="http://schemas.microsoft.com/office/drawing/2014/main" id="{EA30B509-0425-5048-BC56-D7272D3679B9}"/>
                  </a:ext>
                </a:extLst>
              </p:cNvPr>
              <p:cNvGrpSpPr/>
              <p:nvPr/>
            </p:nvGrpSpPr>
            <p:grpSpPr>
              <a:xfrm>
                <a:off x="598223" y="3711102"/>
                <a:ext cx="3123354" cy="1195864"/>
                <a:chOff x="598223" y="3711102"/>
                <a:chExt cx="3123354" cy="1195864"/>
              </a:xfrm>
            </p:grpSpPr>
            <p:pic>
              <p:nvPicPr>
                <p:cNvPr id="9" name="Picture 8">
                  <a:extLst>
                    <a:ext uri="{FF2B5EF4-FFF2-40B4-BE49-F238E27FC236}">
                      <a16:creationId xmlns:a16="http://schemas.microsoft.com/office/drawing/2014/main" id="{72E2F1C1-DFD2-D74C-8271-2CC6CC3B5714}"/>
                    </a:ext>
                  </a:extLst>
                </p:cNvPr>
                <p:cNvPicPr>
                  <a:picLocks noChangeAspect="1"/>
                </p:cNvPicPr>
                <p:nvPr/>
              </p:nvPicPr>
              <p:blipFill rotWithShape="1">
                <a:blip r:embed="rId4"/>
                <a:srcRect l="81451" t="8799" r="1352" b="9230"/>
                <a:stretch/>
              </p:blipFill>
              <p:spPr>
                <a:xfrm rot="16200000">
                  <a:off x="1561968" y="2747357"/>
                  <a:ext cx="1195863" cy="3123354"/>
                </a:xfrm>
                <a:prstGeom prst="rect">
                  <a:avLst/>
                </a:prstGeom>
              </p:spPr>
            </p:pic>
            <p:sp>
              <p:nvSpPr>
                <p:cNvPr id="10" name="Rectangle 9">
                  <a:extLst>
                    <a:ext uri="{FF2B5EF4-FFF2-40B4-BE49-F238E27FC236}">
                      <a16:creationId xmlns:a16="http://schemas.microsoft.com/office/drawing/2014/main" id="{BDE6CFD3-FC28-8B4C-8862-0C206CB92A87}"/>
                    </a:ext>
                  </a:extLst>
                </p:cNvPr>
                <p:cNvSpPr/>
                <p:nvPr/>
              </p:nvSpPr>
              <p:spPr>
                <a:xfrm>
                  <a:off x="829994" y="4656406"/>
                  <a:ext cx="436098"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2E9F95EA-F122-C147-81D7-5038524969F5}"/>
                  </a:ext>
                </a:extLst>
              </p:cNvPr>
              <p:cNvSpPr/>
              <p:nvPr/>
            </p:nvSpPr>
            <p:spPr>
              <a:xfrm>
                <a:off x="1572314" y="3525809"/>
                <a:ext cx="873561" cy="27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3423B10-7518-5E46-AF65-FF3FD87EEC31}"/>
                </a:ext>
              </a:extLst>
            </p:cNvPr>
            <p:cNvSpPr txBox="1"/>
            <p:nvPr/>
          </p:nvSpPr>
          <p:spPr>
            <a:xfrm>
              <a:off x="1609301" y="3207468"/>
              <a:ext cx="1291572" cy="369332"/>
            </a:xfrm>
            <a:prstGeom prst="rect">
              <a:avLst/>
            </a:prstGeom>
            <a:noFill/>
          </p:spPr>
          <p:txBody>
            <a:bodyPr wrap="none" rtlCol="0">
              <a:spAutoFit/>
            </a:bodyPr>
            <a:lstStyle/>
            <a:p>
              <a:r>
                <a:rPr lang="en-US" dirty="0"/>
                <a:t>Oyster seed</a:t>
              </a:r>
            </a:p>
          </p:txBody>
        </p:sp>
      </p:grpSp>
    </p:spTree>
    <p:extLst>
      <p:ext uri="{BB962C8B-B14F-4D97-AF65-F5344CB8AC3E}">
        <p14:creationId xmlns:p14="http://schemas.microsoft.com/office/powerpoint/2010/main" val="3375303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7195AE-84FE-234C-ADD3-37B1C4C18AB9}"/>
              </a:ext>
            </a:extLst>
          </p:cNvPr>
          <p:cNvSpPr txBox="1">
            <a:spLocks/>
          </p:cNvSpPr>
          <p:nvPr/>
        </p:nvSpPr>
        <p:spPr>
          <a:xfrm>
            <a:off x="465978"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Questions</a:t>
            </a:r>
          </a:p>
        </p:txBody>
      </p:sp>
      <p:sp>
        <p:nvSpPr>
          <p:cNvPr id="5" name="Rectangle 4">
            <a:extLst>
              <a:ext uri="{FF2B5EF4-FFF2-40B4-BE49-F238E27FC236}">
                <a16:creationId xmlns:a16="http://schemas.microsoft.com/office/drawing/2014/main" id="{31E58987-0B85-2343-A55D-68361B0A735D}"/>
              </a:ext>
            </a:extLst>
          </p:cNvPr>
          <p:cNvSpPr/>
          <p:nvPr/>
        </p:nvSpPr>
        <p:spPr>
          <a:xfrm>
            <a:off x="628650" y="1911812"/>
            <a:ext cx="7886700" cy="2677656"/>
          </a:xfrm>
          <a:prstGeom prst="rect">
            <a:avLst/>
          </a:prstGeom>
        </p:spPr>
        <p:txBody>
          <a:bodyPr wrap="square">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sym typeface="Wingdings" pitchFamily="2" charset="2"/>
              </a:rPr>
              <a:t>What fundamental physiology occurs during oyster development?</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sym typeface="Wingdings" pitchFamily="2" charset="2"/>
              </a:rPr>
              <a:t>How do warmer temperatures affect juvenile development on a global molecular level?</a:t>
            </a:r>
          </a:p>
        </p:txBody>
      </p:sp>
    </p:spTree>
    <p:extLst>
      <p:ext uri="{BB962C8B-B14F-4D97-AF65-F5344CB8AC3E}">
        <p14:creationId xmlns:p14="http://schemas.microsoft.com/office/powerpoint/2010/main" val="4140541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8546-8514-3E43-8693-42F9CA1A5EAE}"/>
              </a:ext>
            </a:extLst>
          </p:cNvPr>
          <p:cNvSpPr>
            <a:spLocks noGrp="1"/>
          </p:cNvSpPr>
          <p:nvPr>
            <p:ph type="title"/>
          </p:nvPr>
        </p:nvSpPr>
        <p:spPr>
          <a:xfrm>
            <a:off x="493095" y="-17300"/>
            <a:ext cx="7886700" cy="1325563"/>
          </a:xfrm>
        </p:spPr>
        <p:txBody>
          <a:bodyPr/>
          <a:lstStyle/>
          <a:p>
            <a:pPr algn="ctr"/>
            <a:r>
              <a:rPr lang="en-US" dirty="0"/>
              <a:t>Experimental Design</a:t>
            </a:r>
          </a:p>
        </p:txBody>
      </p:sp>
      <p:pic>
        <p:nvPicPr>
          <p:cNvPr id="13" name="Picture 12">
            <a:extLst>
              <a:ext uri="{FF2B5EF4-FFF2-40B4-BE49-F238E27FC236}">
                <a16:creationId xmlns:a16="http://schemas.microsoft.com/office/drawing/2014/main" id="{F688254B-2C2D-8145-B2E1-4D584F7A3D6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2550" b="88748" l="83139" r="91824"/>
                    </a14:imgEffect>
                  </a14:imgLayer>
                </a14:imgProps>
              </a:ext>
            </a:extLst>
          </a:blip>
          <a:srcRect l="82053" t="70525" r="7090" b="9227"/>
          <a:stretch/>
        </p:blipFill>
        <p:spPr>
          <a:xfrm rot="16200000">
            <a:off x="5833346" y="2627629"/>
            <a:ext cx="936409" cy="956749"/>
          </a:xfrm>
          <a:prstGeom prst="rect">
            <a:avLst/>
          </a:prstGeom>
        </p:spPr>
      </p:pic>
      <p:sp>
        <p:nvSpPr>
          <p:cNvPr id="3" name="Rectangle 2">
            <a:extLst>
              <a:ext uri="{FF2B5EF4-FFF2-40B4-BE49-F238E27FC236}">
                <a16:creationId xmlns:a16="http://schemas.microsoft.com/office/drawing/2014/main" id="{C72B9A19-CE25-3A42-A7A3-93EA24CB0513}"/>
              </a:ext>
            </a:extLst>
          </p:cNvPr>
          <p:cNvSpPr/>
          <p:nvPr/>
        </p:nvSpPr>
        <p:spPr>
          <a:xfrm>
            <a:off x="2491075" y="1527965"/>
            <a:ext cx="1143349" cy="423638"/>
          </a:xfrm>
          <a:prstGeom prst="rect">
            <a:avLst/>
          </a:prstGeom>
          <a:solidFill>
            <a:srgbClr val="36F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56536F3E-F2F2-944A-8DCE-4BDDCDE71AAE}"/>
              </a:ext>
            </a:extLst>
          </p:cNvPr>
          <p:cNvGrpSpPr/>
          <p:nvPr/>
        </p:nvGrpSpPr>
        <p:grpSpPr>
          <a:xfrm rot="21445017">
            <a:off x="129721" y="2553150"/>
            <a:ext cx="3444674" cy="1276530"/>
            <a:chOff x="598223" y="3525809"/>
            <a:chExt cx="3123354" cy="1381157"/>
          </a:xfrm>
        </p:grpSpPr>
        <p:grpSp>
          <p:nvGrpSpPr>
            <p:cNvPr id="28" name="Group 27">
              <a:extLst>
                <a:ext uri="{FF2B5EF4-FFF2-40B4-BE49-F238E27FC236}">
                  <a16:creationId xmlns:a16="http://schemas.microsoft.com/office/drawing/2014/main" id="{92BCD555-FC30-6346-8B99-5D4506A88193}"/>
                </a:ext>
              </a:extLst>
            </p:cNvPr>
            <p:cNvGrpSpPr/>
            <p:nvPr/>
          </p:nvGrpSpPr>
          <p:grpSpPr>
            <a:xfrm>
              <a:off x="598223" y="3711102"/>
              <a:ext cx="3123354" cy="1195864"/>
              <a:chOff x="598223" y="3711102"/>
              <a:chExt cx="3123354" cy="1195864"/>
            </a:xfrm>
          </p:grpSpPr>
          <p:pic>
            <p:nvPicPr>
              <p:cNvPr id="27" name="Picture 26">
                <a:extLst>
                  <a:ext uri="{FF2B5EF4-FFF2-40B4-BE49-F238E27FC236}">
                    <a16:creationId xmlns:a16="http://schemas.microsoft.com/office/drawing/2014/main" id="{68F3D8C2-1403-064A-92B5-DAC9DBCAF354}"/>
                  </a:ext>
                </a:extLst>
              </p:cNvPr>
              <p:cNvPicPr>
                <a:picLocks noChangeAspect="1"/>
              </p:cNvPicPr>
              <p:nvPr/>
            </p:nvPicPr>
            <p:blipFill rotWithShape="1">
              <a:blip r:embed="rId5"/>
              <a:srcRect l="81451" t="8799" r="1352" b="9230"/>
              <a:stretch/>
            </p:blipFill>
            <p:spPr>
              <a:xfrm rot="16200000">
                <a:off x="1561968" y="2747357"/>
                <a:ext cx="1195863" cy="3123354"/>
              </a:xfrm>
              <a:prstGeom prst="rect">
                <a:avLst/>
              </a:prstGeom>
            </p:spPr>
          </p:pic>
          <p:sp>
            <p:nvSpPr>
              <p:cNvPr id="8" name="Rectangle 7">
                <a:extLst>
                  <a:ext uri="{FF2B5EF4-FFF2-40B4-BE49-F238E27FC236}">
                    <a16:creationId xmlns:a16="http://schemas.microsoft.com/office/drawing/2014/main" id="{9CFA62F8-E73A-4B4E-BAA7-4E98F6EF1386}"/>
                  </a:ext>
                </a:extLst>
              </p:cNvPr>
              <p:cNvSpPr/>
              <p:nvPr/>
            </p:nvSpPr>
            <p:spPr>
              <a:xfrm>
                <a:off x="829994" y="4656406"/>
                <a:ext cx="436098"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61037AF7-19EA-1040-AC0C-73CCD9B9DCA7}"/>
                </a:ext>
              </a:extLst>
            </p:cNvPr>
            <p:cNvSpPr/>
            <p:nvPr/>
          </p:nvSpPr>
          <p:spPr>
            <a:xfrm>
              <a:off x="1572314" y="3525809"/>
              <a:ext cx="873561" cy="27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6810351-EE04-0647-A6B4-6DEFE24C9E2F}"/>
              </a:ext>
            </a:extLst>
          </p:cNvPr>
          <p:cNvSpPr txBox="1"/>
          <p:nvPr/>
        </p:nvSpPr>
        <p:spPr>
          <a:xfrm>
            <a:off x="8163487" y="4228833"/>
            <a:ext cx="1369784"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Days post fertilization (</a:t>
            </a:r>
            <a:r>
              <a:rPr lang="en-US" sz="1400" dirty="0" err="1">
                <a:latin typeface="Arial" panose="020B0604020202020204" pitchFamily="34" charset="0"/>
                <a:cs typeface="Arial" panose="020B0604020202020204" pitchFamily="34" charset="0"/>
              </a:rPr>
              <a:t>dpf</a:t>
            </a:r>
            <a:r>
              <a:rPr lang="en-US" sz="1400" dirty="0">
                <a:latin typeface="Arial" panose="020B0604020202020204" pitchFamily="34" charset="0"/>
                <a:cs typeface="Arial" panose="020B0604020202020204" pitchFamily="34" charset="0"/>
              </a:rPr>
              <a:t>)</a:t>
            </a:r>
          </a:p>
        </p:txBody>
      </p:sp>
      <p:grpSp>
        <p:nvGrpSpPr>
          <p:cNvPr id="31" name="Group 30">
            <a:extLst>
              <a:ext uri="{FF2B5EF4-FFF2-40B4-BE49-F238E27FC236}">
                <a16:creationId xmlns:a16="http://schemas.microsoft.com/office/drawing/2014/main" id="{35EF794C-75EC-744F-B25E-4EAA39EFDB46}"/>
              </a:ext>
            </a:extLst>
          </p:cNvPr>
          <p:cNvGrpSpPr/>
          <p:nvPr/>
        </p:nvGrpSpPr>
        <p:grpSpPr>
          <a:xfrm>
            <a:off x="295621" y="3670779"/>
            <a:ext cx="7642235" cy="896608"/>
            <a:chOff x="494538" y="2423866"/>
            <a:chExt cx="8384526" cy="896608"/>
          </a:xfrm>
        </p:grpSpPr>
        <p:cxnSp>
          <p:nvCxnSpPr>
            <p:cNvPr id="5" name="Straight Connector 4">
              <a:extLst>
                <a:ext uri="{FF2B5EF4-FFF2-40B4-BE49-F238E27FC236}">
                  <a16:creationId xmlns:a16="http://schemas.microsoft.com/office/drawing/2014/main" id="{B44AEB1C-91EA-A54B-9C2E-BDE94181801C}"/>
                </a:ext>
              </a:extLst>
            </p:cNvPr>
            <p:cNvCxnSpPr>
              <a:cxnSpLocks/>
            </p:cNvCxnSpPr>
            <p:nvPr/>
          </p:nvCxnSpPr>
          <p:spPr>
            <a:xfrm flipV="1">
              <a:off x="694452" y="2648220"/>
              <a:ext cx="8184612" cy="435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814857-2CD7-F74F-A1CC-AC028D6E173B}"/>
                </a:ext>
              </a:extLst>
            </p:cNvPr>
            <p:cNvCxnSpPr>
              <a:cxnSpLocks/>
            </p:cNvCxnSpPr>
            <p:nvPr/>
          </p:nvCxnSpPr>
          <p:spPr>
            <a:xfrm>
              <a:off x="694451"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0D9197-0AB2-6F41-A9A4-A637DE740FC9}"/>
                </a:ext>
              </a:extLst>
            </p:cNvPr>
            <p:cNvCxnSpPr>
              <a:cxnSpLocks/>
            </p:cNvCxnSpPr>
            <p:nvPr/>
          </p:nvCxnSpPr>
          <p:spPr>
            <a:xfrm>
              <a:off x="1749059"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2CC180-3E4E-6945-908B-1C00A5700476}"/>
                </a:ext>
              </a:extLst>
            </p:cNvPr>
            <p:cNvCxnSpPr>
              <a:cxnSpLocks/>
            </p:cNvCxnSpPr>
            <p:nvPr/>
          </p:nvCxnSpPr>
          <p:spPr>
            <a:xfrm>
              <a:off x="2803667"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345A01-B2D5-DF4F-BBE5-3A15C9CA269B}"/>
                </a:ext>
              </a:extLst>
            </p:cNvPr>
            <p:cNvCxnSpPr>
              <a:cxnSpLocks/>
            </p:cNvCxnSpPr>
            <p:nvPr/>
          </p:nvCxnSpPr>
          <p:spPr>
            <a:xfrm>
              <a:off x="3858275"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AC8CF24-32F4-D74C-9051-55263AD8EE52}"/>
                </a:ext>
              </a:extLst>
            </p:cNvPr>
            <p:cNvCxnSpPr>
              <a:cxnSpLocks/>
            </p:cNvCxnSpPr>
            <p:nvPr/>
          </p:nvCxnSpPr>
          <p:spPr>
            <a:xfrm>
              <a:off x="4912883"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73B8F6A-1E41-B645-8E87-254FA04C9DEB}"/>
                </a:ext>
              </a:extLst>
            </p:cNvPr>
            <p:cNvCxnSpPr>
              <a:cxnSpLocks/>
            </p:cNvCxnSpPr>
            <p:nvPr/>
          </p:nvCxnSpPr>
          <p:spPr>
            <a:xfrm>
              <a:off x="5967491"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6FF17D-148E-EE4E-82C2-37FFF3BED594}"/>
                </a:ext>
              </a:extLst>
            </p:cNvPr>
            <p:cNvSpPr txBox="1"/>
            <p:nvPr/>
          </p:nvSpPr>
          <p:spPr>
            <a:xfrm>
              <a:off x="494538"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19 </a:t>
              </a:r>
            </a:p>
          </p:txBody>
        </p:sp>
        <p:sp>
          <p:nvSpPr>
            <p:cNvPr id="20" name="TextBox 19">
              <a:extLst>
                <a:ext uri="{FF2B5EF4-FFF2-40B4-BE49-F238E27FC236}">
                  <a16:creationId xmlns:a16="http://schemas.microsoft.com/office/drawing/2014/main" id="{805169AE-07EF-6C42-88BA-A7CF18B51C3A}"/>
                </a:ext>
              </a:extLst>
            </p:cNvPr>
            <p:cNvSpPr txBox="1"/>
            <p:nvPr/>
          </p:nvSpPr>
          <p:spPr>
            <a:xfrm>
              <a:off x="1574217"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21 </a:t>
              </a:r>
            </a:p>
          </p:txBody>
        </p:sp>
        <p:sp>
          <p:nvSpPr>
            <p:cNvPr id="21" name="TextBox 20">
              <a:extLst>
                <a:ext uri="{FF2B5EF4-FFF2-40B4-BE49-F238E27FC236}">
                  <a16:creationId xmlns:a16="http://schemas.microsoft.com/office/drawing/2014/main" id="{DB493251-C111-424A-B94A-73D36742E0D4}"/>
                </a:ext>
              </a:extLst>
            </p:cNvPr>
            <p:cNvSpPr txBox="1"/>
            <p:nvPr/>
          </p:nvSpPr>
          <p:spPr>
            <a:xfrm>
              <a:off x="2653896"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23 </a:t>
              </a:r>
            </a:p>
          </p:txBody>
        </p:sp>
        <p:sp>
          <p:nvSpPr>
            <p:cNvPr id="22" name="TextBox 21">
              <a:extLst>
                <a:ext uri="{FF2B5EF4-FFF2-40B4-BE49-F238E27FC236}">
                  <a16:creationId xmlns:a16="http://schemas.microsoft.com/office/drawing/2014/main" id="{10EA6CCF-4FB8-B94E-A176-E2BEDF1FC0FC}"/>
                </a:ext>
              </a:extLst>
            </p:cNvPr>
            <p:cNvSpPr txBox="1"/>
            <p:nvPr/>
          </p:nvSpPr>
          <p:spPr>
            <a:xfrm>
              <a:off x="3721577"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25 </a:t>
              </a:r>
            </a:p>
          </p:txBody>
        </p:sp>
        <p:sp>
          <p:nvSpPr>
            <p:cNvPr id="23" name="TextBox 22">
              <a:extLst>
                <a:ext uri="{FF2B5EF4-FFF2-40B4-BE49-F238E27FC236}">
                  <a16:creationId xmlns:a16="http://schemas.microsoft.com/office/drawing/2014/main" id="{49CCC440-1291-ED41-922F-4C135396C0D4}"/>
                </a:ext>
              </a:extLst>
            </p:cNvPr>
            <p:cNvSpPr txBox="1"/>
            <p:nvPr/>
          </p:nvSpPr>
          <p:spPr>
            <a:xfrm>
              <a:off x="4751801"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27 </a:t>
              </a:r>
            </a:p>
          </p:txBody>
        </p:sp>
        <p:sp>
          <p:nvSpPr>
            <p:cNvPr id="24" name="TextBox 23">
              <a:extLst>
                <a:ext uri="{FF2B5EF4-FFF2-40B4-BE49-F238E27FC236}">
                  <a16:creationId xmlns:a16="http://schemas.microsoft.com/office/drawing/2014/main" id="{02A52D17-51B4-D24B-86A6-723405C05C3C}"/>
                </a:ext>
              </a:extLst>
            </p:cNvPr>
            <p:cNvSpPr txBox="1"/>
            <p:nvPr/>
          </p:nvSpPr>
          <p:spPr>
            <a:xfrm>
              <a:off x="5818601"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29 </a:t>
              </a:r>
            </a:p>
          </p:txBody>
        </p:sp>
        <p:cxnSp>
          <p:nvCxnSpPr>
            <p:cNvPr id="25" name="Straight Connector 24">
              <a:extLst>
                <a:ext uri="{FF2B5EF4-FFF2-40B4-BE49-F238E27FC236}">
                  <a16:creationId xmlns:a16="http://schemas.microsoft.com/office/drawing/2014/main" id="{8DD00610-C258-F542-B36B-1F99D3D67875}"/>
                </a:ext>
              </a:extLst>
            </p:cNvPr>
            <p:cNvCxnSpPr>
              <a:cxnSpLocks/>
            </p:cNvCxnSpPr>
            <p:nvPr/>
          </p:nvCxnSpPr>
          <p:spPr>
            <a:xfrm>
              <a:off x="7022099"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FB615A5-C2AC-0E44-840A-0E67C06BEF8C}"/>
                </a:ext>
              </a:extLst>
            </p:cNvPr>
            <p:cNvSpPr txBox="1"/>
            <p:nvPr/>
          </p:nvSpPr>
          <p:spPr>
            <a:xfrm>
              <a:off x="6848825"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31 </a:t>
              </a:r>
            </a:p>
          </p:txBody>
        </p:sp>
      </p:grpSp>
      <p:sp>
        <p:nvSpPr>
          <p:cNvPr id="44" name="TextBox 43">
            <a:extLst>
              <a:ext uri="{FF2B5EF4-FFF2-40B4-BE49-F238E27FC236}">
                <a16:creationId xmlns:a16="http://schemas.microsoft.com/office/drawing/2014/main" id="{629E0644-B6C8-5547-8373-B7CD03CAE7E0}"/>
              </a:ext>
            </a:extLst>
          </p:cNvPr>
          <p:cNvSpPr txBox="1"/>
          <p:nvPr/>
        </p:nvSpPr>
        <p:spPr>
          <a:xfrm>
            <a:off x="2393439" y="1147551"/>
            <a:ext cx="253146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temperature treatment:</a:t>
            </a:r>
          </a:p>
        </p:txBody>
      </p:sp>
      <p:sp>
        <p:nvSpPr>
          <p:cNvPr id="45" name="Rectangle 44">
            <a:extLst>
              <a:ext uri="{FF2B5EF4-FFF2-40B4-BE49-F238E27FC236}">
                <a16:creationId xmlns:a16="http://schemas.microsoft.com/office/drawing/2014/main" id="{9B7777C2-9E11-4148-ABE4-AFB06E551B65}"/>
              </a:ext>
            </a:extLst>
          </p:cNvPr>
          <p:cNvSpPr/>
          <p:nvPr/>
        </p:nvSpPr>
        <p:spPr>
          <a:xfrm>
            <a:off x="3768206" y="1527965"/>
            <a:ext cx="1143349" cy="423638"/>
          </a:xfrm>
          <a:prstGeom prst="rect">
            <a:avLst/>
          </a:prstGeom>
          <a:solidFill>
            <a:srgbClr val="FF38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3EA2930-B334-6C42-A3DB-27837D244C55}"/>
              </a:ext>
            </a:extLst>
          </p:cNvPr>
          <p:cNvSpPr txBox="1"/>
          <p:nvPr/>
        </p:nvSpPr>
        <p:spPr>
          <a:xfrm>
            <a:off x="2684185" y="1529734"/>
            <a:ext cx="75854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23°C</a:t>
            </a:r>
          </a:p>
        </p:txBody>
      </p:sp>
      <p:sp>
        <p:nvSpPr>
          <p:cNvPr id="47" name="TextBox 46">
            <a:extLst>
              <a:ext uri="{FF2B5EF4-FFF2-40B4-BE49-F238E27FC236}">
                <a16:creationId xmlns:a16="http://schemas.microsoft.com/office/drawing/2014/main" id="{69B33B94-C65A-6D4E-8749-2356E1A4CE5B}"/>
              </a:ext>
            </a:extLst>
          </p:cNvPr>
          <p:cNvSpPr txBox="1"/>
          <p:nvPr/>
        </p:nvSpPr>
        <p:spPr>
          <a:xfrm>
            <a:off x="3929236" y="1529734"/>
            <a:ext cx="75854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29°C</a:t>
            </a:r>
          </a:p>
        </p:txBody>
      </p:sp>
      <p:cxnSp>
        <p:nvCxnSpPr>
          <p:cNvPr id="48" name="Straight Connector 47">
            <a:extLst>
              <a:ext uri="{FF2B5EF4-FFF2-40B4-BE49-F238E27FC236}">
                <a16:creationId xmlns:a16="http://schemas.microsoft.com/office/drawing/2014/main" id="{E90A67B0-4800-9944-9A41-7B9480D4D188}"/>
              </a:ext>
            </a:extLst>
          </p:cNvPr>
          <p:cNvCxnSpPr>
            <a:cxnSpLocks/>
          </p:cNvCxnSpPr>
          <p:nvPr/>
        </p:nvCxnSpPr>
        <p:spPr>
          <a:xfrm>
            <a:off x="477835" y="2454919"/>
            <a:ext cx="5741420" cy="1"/>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0A741C-A4DE-1147-A217-365557C59721}"/>
              </a:ext>
            </a:extLst>
          </p:cNvPr>
          <p:cNvCxnSpPr>
            <a:cxnSpLocks/>
          </p:cNvCxnSpPr>
          <p:nvPr/>
        </p:nvCxnSpPr>
        <p:spPr>
          <a:xfrm>
            <a:off x="7115271" y="3642112"/>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A814FF-327B-1B40-8671-FC331A8A0BFB}"/>
              </a:ext>
            </a:extLst>
          </p:cNvPr>
          <p:cNvCxnSpPr>
            <a:cxnSpLocks/>
          </p:cNvCxnSpPr>
          <p:nvPr/>
        </p:nvCxnSpPr>
        <p:spPr>
          <a:xfrm>
            <a:off x="7937856" y="3627217"/>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EAEE87E-B0D5-0C4E-BEE4-6899D31D894E}"/>
              </a:ext>
            </a:extLst>
          </p:cNvPr>
          <p:cNvSpPr txBox="1"/>
          <p:nvPr/>
        </p:nvSpPr>
        <p:spPr>
          <a:xfrm>
            <a:off x="6913367" y="4228833"/>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33 </a:t>
            </a:r>
          </a:p>
        </p:txBody>
      </p:sp>
      <p:sp>
        <p:nvSpPr>
          <p:cNvPr id="55" name="TextBox 54">
            <a:extLst>
              <a:ext uri="{FF2B5EF4-FFF2-40B4-BE49-F238E27FC236}">
                <a16:creationId xmlns:a16="http://schemas.microsoft.com/office/drawing/2014/main" id="{6BD821F8-D6AA-6948-B5FF-51666EDB2482}"/>
              </a:ext>
            </a:extLst>
          </p:cNvPr>
          <p:cNvSpPr txBox="1"/>
          <p:nvPr/>
        </p:nvSpPr>
        <p:spPr>
          <a:xfrm>
            <a:off x="7753425" y="4228833"/>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35 </a:t>
            </a:r>
          </a:p>
        </p:txBody>
      </p:sp>
      <p:cxnSp>
        <p:nvCxnSpPr>
          <p:cNvPr id="56" name="Straight Connector 55">
            <a:extLst>
              <a:ext uri="{FF2B5EF4-FFF2-40B4-BE49-F238E27FC236}">
                <a16:creationId xmlns:a16="http://schemas.microsoft.com/office/drawing/2014/main" id="{89D47E15-F01F-9841-A4A6-3124ED6CB3C6}"/>
              </a:ext>
            </a:extLst>
          </p:cNvPr>
          <p:cNvCxnSpPr>
            <a:cxnSpLocks/>
          </p:cNvCxnSpPr>
          <p:nvPr/>
        </p:nvCxnSpPr>
        <p:spPr>
          <a:xfrm>
            <a:off x="6199884" y="2272039"/>
            <a:ext cx="0"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6E06250-41EC-3345-B5DF-2C6AA7BF026E}"/>
              </a:ext>
            </a:extLst>
          </p:cNvPr>
          <p:cNvCxnSpPr>
            <a:cxnSpLocks/>
          </p:cNvCxnSpPr>
          <p:nvPr/>
        </p:nvCxnSpPr>
        <p:spPr>
          <a:xfrm>
            <a:off x="470620" y="2272039"/>
            <a:ext cx="0"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A48A53-E4A2-124F-9BB4-93AB2848D22D}"/>
              </a:ext>
            </a:extLst>
          </p:cNvPr>
          <p:cNvSpPr txBox="1"/>
          <p:nvPr/>
        </p:nvSpPr>
        <p:spPr>
          <a:xfrm>
            <a:off x="2740677" y="2131202"/>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13 days</a:t>
            </a:r>
          </a:p>
        </p:txBody>
      </p:sp>
    </p:spTree>
    <p:extLst>
      <p:ext uri="{BB962C8B-B14F-4D97-AF65-F5344CB8AC3E}">
        <p14:creationId xmlns:p14="http://schemas.microsoft.com/office/powerpoint/2010/main" val="174308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96D4-CF09-A643-98F4-38FBFA51BE08}"/>
              </a:ext>
            </a:extLst>
          </p:cNvPr>
          <p:cNvSpPr>
            <a:spLocks noGrp="1"/>
          </p:cNvSpPr>
          <p:nvPr>
            <p:ph type="title"/>
          </p:nvPr>
        </p:nvSpPr>
        <p:spPr>
          <a:xfrm>
            <a:off x="262346" y="293010"/>
            <a:ext cx="8271510" cy="1325563"/>
          </a:xfrm>
        </p:spPr>
        <p:txBody>
          <a:bodyPr/>
          <a:lstStyle/>
          <a:p>
            <a:pPr algn="ctr"/>
            <a:r>
              <a:rPr lang="en-US" dirty="0">
                <a:latin typeface="+mn-lt"/>
                <a:cs typeface="Arial" panose="020B0604020202020204" pitchFamily="34" charset="0"/>
              </a:rPr>
              <a:t>Size and survival differences between temperature groups</a:t>
            </a:r>
          </a:p>
        </p:txBody>
      </p:sp>
      <p:sp>
        <p:nvSpPr>
          <p:cNvPr id="6" name="TextBox 5">
            <a:extLst>
              <a:ext uri="{FF2B5EF4-FFF2-40B4-BE49-F238E27FC236}">
                <a16:creationId xmlns:a16="http://schemas.microsoft.com/office/drawing/2014/main" id="{C201EC93-1B85-2A45-AC00-9787E5C9022F}"/>
              </a:ext>
            </a:extLst>
          </p:cNvPr>
          <p:cNvSpPr txBox="1"/>
          <p:nvPr/>
        </p:nvSpPr>
        <p:spPr>
          <a:xfrm>
            <a:off x="-231863" y="6354778"/>
            <a:ext cx="5119007" cy="369332"/>
          </a:xfrm>
          <a:prstGeom prst="rect">
            <a:avLst/>
          </a:prstGeom>
          <a:noFill/>
        </p:spPr>
        <p:txBody>
          <a:bodyPr wrap="square" rtlCol="0">
            <a:spAutoFit/>
          </a:bodyPr>
          <a:lstStyle/>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29°C has more animals of larger size </a:t>
            </a:r>
          </a:p>
        </p:txBody>
      </p:sp>
      <p:grpSp>
        <p:nvGrpSpPr>
          <p:cNvPr id="10" name="Group 9">
            <a:extLst>
              <a:ext uri="{FF2B5EF4-FFF2-40B4-BE49-F238E27FC236}">
                <a16:creationId xmlns:a16="http://schemas.microsoft.com/office/drawing/2014/main" id="{2E673615-0FC5-824B-A690-63F38355788F}"/>
              </a:ext>
            </a:extLst>
          </p:cNvPr>
          <p:cNvGrpSpPr/>
          <p:nvPr/>
        </p:nvGrpSpPr>
        <p:grpSpPr>
          <a:xfrm>
            <a:off x="-22041" y="2479068"/>
            <a:ext cx="6451600" cy="3848100"/>
            <a:chOff x="-2719614" y="2332299"/>
            <a:chExt cx="6451600" cy="3848100"/>
          </a:xfrm>
        </p:grpSpPr>
        <p:pic>
          <p:nvPicPr>
            <p:cNvPr id="8" name="Picture 7">
              <a:extLst>
                <a:ext uri="{FF2B5EF4-FFF2-40B4-BE49-F238E27FC236}">
                  <a16:creationId xmlns:a16="http://schemas.microsoft.com/office/drawing/2014/main" id="{C6402325-4FA9-0D43-9A74-CEB7439B60F9}"/>
                </a:ext>
              </a:extLst>
            </p:cNvPr>
            <p:cNvPicPr>
              <a:picLocks noChangeAspect="1"/>
            </p:cNvPicPr>
            <p:nvPr/>
          </p:nvPicPr>
          <p:blipFill>
            <a:blip r:embed="rId3"/>
            <a:stretch>
              <a:fillRect/>
            </a:stretch>
          </p:blipFill>
          <p:spPr>
            <a:xfrm>
              <a:off x="-2719614" y="2332299"/>
              <a:ext cx="6451600" cy="3848100"/>
            </a:xfrm>
            <a:prstGeom prst="rect">
              <a:avLst/>
            </a:prstGeom>
          </p:spPr>
        </p:pic>
        <p:sp>
          <p:nvSpPr>
            <p:cNvPr id="9" name="TextBox 8">
              <a:extLst>
                <a:ext uri="{FF2B5EF4-FFF2-40B4-BE49-F238E27FC236}">
                  <a16:creationId xmlns:a16="http://schemas.microsoft.com/office/drawing/2014/main" id="{B224B863-4406-7A4C-9BD0-3745C0BA3B81}"/>
                </a:ext>
              </a:extLst>
            </p:cNvPr>
            <p:cNvSpPr txBox="1"/>
            <p:nvPr/>
          </p:nvSpPr>
          <p:spPr>
            <a:xfrm>
              <a:off x="-1695470" y="2541863"/>
              <a:ext cx="4719241" cy="246221"/>
            </a:xfrm>
            <a:prstGeom prst="rect">
              <a:avLst/>
            </a:prstGeom>
            <a:solidFill>
              <a:schemeClr val="bg1"/>
            </a:solidFill>
          </p:spPr>
          <p:txBody>
            <a:bodyPr wrap="none" lIns="0" tIns="0" rIns="0" bIns="0" rtlCol="0">
              <a:spAutoFit/>
            </a:bodyPr>
            <a:lstStyle/>
            <a:p>
              <a:r>
                <a:rPr lang="en-US" sz="1600" dirty="0">
                  <a:latin typeface="Arial" panose="020B0604020202020204" pitchFamily="34" charset="0"/>
                  <a:cs typeface="Arial" panose="020B0604020202020204" pitchFamily="34" charset="0"/>
                </a:rPr>
                <a:t>Size at day 24 </a:t>
              </a:r>
              <a:r>
                <a:rPr lang="en-US" sz="1600" dirty="0" err="1">
                  <a:latin typeface="Arial" panose="020B0604020202020204" pitchFamily="34" charset="0"/>
                  <a:cs typeface="Arial" panose="020B0604020202020204" pitchFamily="34" charset="0"/>
                </a:rPr>
                <a:t>dpf</a:t>
              </a:r>
              <a:r>
                <a:rPr lang="en-US" sz="1600" dirty="0">
                  <a:latin typeface="Arial" panose="020B0604020202020204" pitchFamily="34" charset="0"/>
                  <a:cs typeface="Arial" panose="020B0604020202020204" pitchFamily="34" charset="0"/>
                </a:rPr>
                <a:t> ( day 6 of temperature treatment)</a:t>
              </a:r>
            </a:p>
          </p:txBody>
        </p:sp>
      </p:grpSp>
      <p:sp>
        <p:nvSpPr>
          <p:cNvPr id="15" name="Rectangle 14">
            <a:extLst>
              <a:ext uri="{FF2B5EF4-FFF2-40B4-BE49-F238E27FC236}">
                <a16:creationId xmlns:a16="http://schemas.microsoft.com/office/drawing/2014/main" id="{EA0DCD80-3596-C74A-8C27-1551D4740BDD}"/>
              </a:ext>
            </a:extLst>
          </p:cNvPr>
          <p:cNvSpPr/>
          <p:nvPr/>
        </p:nvSpPr>
        <p:spPr>
          <a:xfrm>
            <a:off x="0" y="2137101"/>
            <a:ext cx="6709954"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Difference in size distribution but not survival at 24 </a:t>
            </a:r>
            <a:r>
              <a:rPr lang="en-US" b="1" dirty="0" err="1">
                <a:latin typeface="Arial" panose="020B0604020202020204" pitchFamily="34" charset="0"/>
                <a:cs typeface="Arial" panose="020B0604020202020204" pitchFamily="34" charset="0"/>
              </a:rPr>
              <a:t>dpf</a:t>
            </a:r>
            <a:endParaRPr lang="en-US" b="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062FC41-EFEC-0347-8D4E-9E313E3CDA43}"/>
              </a:ext>
            </a:extLst>
          </p:cNvPr>
          <p:cNvGrpSpPr/>
          <p:nvPr/>
        </p:nvGrpSpPr>
        <p:grpSpPr>
          <a:xfrm>
            <a:off x="6709954" y="1832737"/>
            <a:ext cx="2434046" cy="3745131"/>
            <a:chOff x="6709954" y="1832737"/>
            <a:chExt cx="2434046" cy="3745131"/>
          </a:xfrm>
        </p:grpSpPr>
        <p:sp>
          <p:nvSpPr>
            <p:cNvPr id="16" name="Rectangle 15">
              <a:extLst>
                <a:ext uri="{FF2B5EF4-FFF2-40B4-BE49-F238E27FC236}">
                  <a16:creationId xmlns:a16="http://schemas.microsoft.com/office/drawing/2014/main" id="{B437D16D-5EB8-454C-87B7-A77D1C4E13C5}"/>
                </a:ext>
              </a:extLst>
            </p:cNvPr>
            <p:cNvSpPr/>
            <p:nvPr/>
          </p:nvSpPr>
          <p:spPr>
            <a:xfrm>
              <a:off x="6746103" y="1832737"/>
              <a:ext cx="2397897" cy="646331"/>
            </a:xfrm>
            <a:prstGeom prst="rect">
              <a:avLst/>
            </a:prstGeom>
          </p:spPr>
          <p:txBody>
            <a:bodyPr wrap="square">
              <a:spAutoFit/>
            </a:bodyPr>
            <a:lstStyle/>
            <a:p>
              <a:pPr algn="ctr"/>
              <a:r>
                <a:rPr lang="en-US" b="1" dirty="0">
                  <a:latin typeface="Arial" panose="020B0604020202020204" pitchFamily="34" charset="0"/>
                  <a:cs typeface="Arial" panose="020B0604020202020204" pitchFamily="34" charset="0"/>
                </a:rPr>
                <a:t>Difference in survival at 35 </a:t>
              </a:r>
              <a:r>
                <a:rPr lang="en-US" b="1" dirty="0" err="1">
                  <a:latin typeface="Arial" panose="020B0604020202020204" pitchFamily="34" charset="0"/>
                  <a:cs typeface="Arial" panose="020B0604020202020204" pitchFamily="34" charset="0"/>
                </a:rPr>
                <a:t>dpf</a:t>
              </a:r>
              <a:endParaRPr lang="en-US" b="1"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2F168CB-10BD-9D4E-A877-CF96C1BB52C4}"/>
                </a:ext>
              </a:extLst>
            </p:cNvPr>
            <p:cNvPicPr>
              <a:picLocks noChangeAspect="1"/>
            </p:cNvPicPr>
            <p:nvPr/>
          </p:nvPicPr>
          <p:blipFill>
            <a:blip r:embed="rId4"/>
            <a:stretch>
              <a:fillRect/>
            </a:stretch>
          </p:blipFill>
          <p:spPr>
            <a:xfrm>
              <a:off x="6709954" y="2479068"/>
              <a:ext cx="2349500" cy="3098800"/>
            </a:xfrm>
            <a:prstGeom prst="rect">
              <a:avLst/>
            </a:prstGeom>
          </p:spPr>
        </p:pic>
        <p:grpSp>
          <p:nvGrpSpPr>
            <p:cNvPr id="27" name="Group 26">
              <a:extLst>
                <a:ext uri="{FF2B5EF4-FFF2-40B4-BE49-F238E27FC236}">
                  <a16:creationId xmlns:a16="http://schemas.microsoft.com/office/drawing/2014/main" id="{B6680E08-E74E-0D4F-BF94-D18D25367568}"/>
                </a:ext>
              </a:extLst>
            </p:cNvPr>
            <p:cNvGrpSpPr/>
            <p:nvPr/>
          </p:nvGrpSpPr>
          <p:grpSpPr>
            <a:xfrm>
              <a:off x="7456382" y="4330950"/>
              <a:ext cx="428322" cy="369332"/>
              <a:chOff x="7456382" y="4330950"/>
              <a:chExt cx="428322" cy="369332"/>
            </a:xfrm>
          </p:grpSpPr>
          <p:sp>
            <p:nvSpPr>
              <p:cNvPr id="23" name="Left Brace 22">
                <a:extLst>
                  <a:ext uri="{FF2B5EF4-FFF2-40B4-BE49-F238E27FC236}">
                    <a16:creationId xmlns:a16="http://schemas.microsoft.com/office/drawing/2014/main" id="{D9634792-9619-D646-88F1-7D03639A65AF}"/>
                  </a:ext>
                </a:extLst>
              </p:cNvPr>
              <p:cNvSpPr/>
              <p:nvPr/>
            </p:nvSpPr>
            <p:spPr>
              <a:xfrm>
                <a:off x="7816362" y="4373138"/>
                <a:ext cx="68342" cy="32714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056BCA77-FCFC-1C4E-ACE0-FF9E8079DDBF}"/>
                  </a:ext>
                </a:extLst>
              </p:cNvPr>
              <p:cNvSpPr txBox="1"/>
              <p:nvPr/>
            </p:nvSpPr>
            <p:spPr>
              <a:xfrm>
                <a:off x="7456382" y="4330950"/>
                <a:ext cx="42832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2x</a:t>
                </a:r>
              </a:p>
            </p:txBody>
          </p:sp>
        </p:grpSp>
        <p:grpSp>
          <p:nvGrpSpPr>
            <p:cNvPr id="28" name="Group 27">
              <a:extLst>
                <a:ext uri="{FF2B5EF4-FFF2-40B4-BE49-F238E27FC236}">
                  <a16:creationId xmlns:a16="http://schemas.microsoft.com/office/drawing/2014/main" id="{1E047BE5-0F47-8749-8BB6-0FBF2E76DEB2}"/>
                </a:ext>
              </a:extLst>
            </p:cNvPr>
            <p:cNvGrpSpPr/>
            <p:nvPr/>
          </p:nvGrpSpPr>
          <p:grpSpPr>
            <a:xfrm>
              <a:off x="7763777" y="2970784"/>
              <a:ext cx="453298" cy="1360166"/>
              <a:chOff x="7425063" y="3765162"/>
              <a:chExt cx="453298" cy="1360166"/>
            </a:xfrm>
          </p:grpSpPr>
          <p:sp>
            <p:nvSpPr>
              <p:cNvPr id="29" name="Left Brace 28">
                <a:extLst>
                  <a:ext uri="{FF2B5EF4-FFF2-40B4-BE49-F238E27FC236}">
                    <a16:creationId xmlns:a16="http://schemas.microsoft.com/office/drawing/2014/main" id="{0FFABA02-3934-AF44-A0D7-C1A93E32F233}"/>
                  </a:ext>
                </a:extLst>
              </p:cNvPr>
              <p:cNvSpPr/>
              <p:nvPr/>
            </p:nvSpPr>
            <p:spPr>
              <a:xfrm>
                <a:off x="7784463" y="3765162"/>
                <a:ext cx="93898" cy="13601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D830CE2C-2787-CE45-AA28-811BA5DC68FA}"/>
                  </a:ext>
                </a:extLst>
              </p:cNvPr>
              <p:cNvSpPr txBox="1"/>
              <p:nvPr/>
            </p:nvSpPr>
            <p:spPr>
              <a:xfrm>
                <a:off x="7425063" y="4223378"/>
                <a:ext cx="42832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3x</a:t>
                </a:r>
              </a:p>
            </p:txBody>
          </p:sp>
        </p:grpSp>
      </p:grpSp>
    </p:spTree>
    <p:extLst>
      <p:ext uri="{BB962C8B-B14F-4D97-AF65-F5344CB8AC3E}">
        <p14:creationId xmlns:p14="http://schemas.microsoft.com/office/powerpoint/2010/main" val="96324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8546-8514-3E43-8693-42F9CA1A5EAE}"/>
              </a:ext>
            </a:extLst>
          </p:cNvPr>
          <p:cNvSpPr>
            <a:spLocks noGrp="1"/>
          </p:cNvSpPr>
          <p:nvPr>
            <p:ph type="title"/>
          </p:nvPr>
        </p:nvSpPr>
        <p:spPr>
          <a:xfrm>
            <a:off x="493095" y="-17300"/>
            <a:ext cx="7886700" cy="1325563"/>
          </a:xfrm>
        </p:spPr>
        <p:txBody>
          <a:bodyPr/>
          <a:lstStyle/>
          <a:p>
            <a:pPr algn="ctr"/>
            <a:r>
              <a:rPr lang="en-US" dirty="0"/>
              <a:t>Experimental Design</a:t>
            </a:r>
          </a:p>
        </p:txBody>
      </p:sp>
      <p:sp>
        <p:nvSpPr>
          <p:cNvPr id="11" name="TextBox 10">
            <a:extLst>
              <a:ext uri="{FF2B5EF4-FFF2-40B4-BE49-F238E27FC236}">
                <a16:creationId xmlns:a16="http://schemas.microsoft.com/office/drawing/2014/main" id="{611DA833-71CE-8148-9B45-CDE0AF58AEF4}"/>
              </a:ext>
            </a:extLst>
          </p:cNvPr>
          <p:cNvSpPr txBox="1"/>
          <p:nvPr/>
        </p:nvSpPr>
        <p:spPr>
          <a:xfrm>
            <a:off x="1458285" y="5653247"/>
            <a:ext cx="6220126" cy="1015662"/>
          </a:xfrm>
          <a:prstGeom prst="rect">
            <a:avLst/>
          </a:prstGeom>
          <a:noFill/>
        </p:spPr>
        <p:txBody>
          <a:bodyPr wrap="square" rtlCol="0">
            <a:spAutoFit/>
          </a:bodyPr>
          <a:lstStyle/>
          <a:p>
            <a:r>
              <a:rPr lang="en-US" sz="6000" dirty="0">
                <a:latin typeface="Phosphate Inline" panose="02000506050000020004" pitchFamily="2" charset="77"/>
                <a:ea typeface="Krungthep" panose="02000400000000000000" pitchFamily="2" charset="-34"/>
                <a:cs typeface="Phosphate Inline" panose="02000506050000020004" pitchFamily="2" charset="77"/>
              </a:rPr>
              <a:t>proteomics</a:t>
            </a:r>
            <a:endParaRPr lang="en-US" sz="4800" dirty="0">
              <a:latin typeface="Phosphate Inline" panose="02000506050000020004" pitchFamily="2" charset="77"/>
              <a:ea typeface="Krungthep" panose="02000400000000000000" pitchFamily="2" charset="-34"/>
              <a:cs typeface="Phosphate Inline" panose="02000506050000020004" pitchFamily="2" charset="77"/>
            </a:endParaRPr>
          </a:p>
        </p:txBody>
      </p:sp>
      <p:pic>
        <p:nvPicPr>
          <p:cNvPr id="13" name="Picture 12">
            <a:extLst>
              <a:ext uri="{FF2B5EF4-FFF2-40B4-BE49-F238E27FC236}">
                <a16:creationId xmlns:a16="http://schemas.microsoft.com/office/drawing/2014/main" id="{F688254B-2C2D-8145-B2E1-4D584F7A3D6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2550" b="88748" l="83139" r="91824"/>
                    </a14:imgEffect>
                  </a14:imgLayer>
                </a14:imgProps>
              </a:ext>
            </a:extLst>
          </a:blip>
          <a:srcRect l="82053" t="70525" r="7090" b="9227"/>
          <a:stretch/>
        </p:blipFill>
        <p:spPr>
          <a:xfrm rot="16200000">
            <a:off x="5833346" y="2627629"/>
            <a:ext cx="936409" cy="956749"/>
          </a:xfrm>
          <a:prstGeom prst="rect">
            <a:avLst/>
          </a:prstGeom>
        </p:spPr>
      </p:pic>
      <p:sp>
        <p:nvSpPr>
          <p:cNvPr id="3" name="Rectangle 2">
            <a:extLst>
              <a:ext uri="{FF2B5EF4-FFF2-40B4-BE49-F238E27FC236}">
                <a16:creationId xmlns:a16="http://schemas.microsoft.com/office/drawing/2014/main" id="{C72B9A19-CE25-3A42-A7A3-93EA24CB0513}"/>
              </a:ext>
            </a:extLst>
          </p:cNvPr>
          <p:cNvSpPr/>
          <p:nvPr/>
        </p:nvSpPr>
        <p:spPr>
          <a:xfrm>
            <a:off x="2657324" y="1694218"/>
            <a:ext cx="1143349" cy="423638"/>
          </a:xfrm>
          <a:prstGeom prst="rect">
            <a:avLst/>
          </a:prstGeom>
          <a:solidFill>
            <a:srgbClr val="36F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56536F3E-F2F2-944A-8DCE-4BDDCDE71AAE}"/>
              </a:ext>
            </a:extLst>
          </p:cNvPr>
          <p:cNvGrpSpPr/>
          <p:nvPr/>
        </p:nvGrpSpPr>
        <p:grpSpPr>
          <a:xfrm rot="21445017">
            <a:off x="129721" y="2553150"/>
            <a:ext cx="3444674" cy="1276530"/>
            <a:chOff x="598223" y="3525809"/>
            <a:chExt cx="3123354" cy="1381157"/>
          </a:xfrm>
        </p:grpSpPr>
        <p:grpSp>
          <p:nvGrpSpPr>
            <p:cNvPr id="28" name="Group 27">
              <a:extLst>
                <a:ext uri="{FF2B5EF4-FFF2-40B4-BE49-F238E27FC236}">
                  <a16:creationId xmlns:a16="http://schemas.microsoft.com/office/drawing/2014/main" id="{92BCD555-FC30-6346-8B99-5D4506A88193}"/>
                </a:ext>
              </a:extLst>
            </p:cNvPr>
            <p:cNvGrpSpPr/>
            <p:nvPr/>
          </p:nvGrpSpPr>
          <p:grpSpPr>
            <a:xfrm>
              <a:off x="598223" y="3711102"/>
              <a:ext cx="3123354" cy="1195864"/>
              <a:chOff x="598223" y="3711102"/>
              <a:chExt cx="3123354" cy="1195864"/>
            </a:xfrm>
          </p:grpSpPr>
          <p:pic>
            <p:nvPicPr>
              <p:cNvPr id="27" name="Picture 26">
                <a:extLst>
                  <a:ext uri="{FF2B5EF4-FFF2-40B4-BE49-F238E27FC236}">
                    <a16:creationId xmlns:a16="http://schemas.microsoft.com/office/drawing/2014/main" id="{68F3D8C2-1403-064A-92B5-DAC9DBCAF354}"/>
                  </a:ext>
                </a:extLst>
              </p:cNvPr>
              <p:cNvPicPr>
                <a:picLocks noChangeAspect="1"/>
              </p:cNvPicPr>
              <p:nvPr/>
            </p:nvPicPr>
            <p:blipFill rotWithShape="1">
              <a:blip r:embed="rId5"/>
              <a:srcRect l="81451" t="8799" r="1352" b="9230"/>
              <a:stretch/>
            </p:blipFill>
            <p:spPr>
              <a:xfrm rot="16200000">
                <a:off x="1561968" y="2747357"/>
                <a:ext cx="1195863" cy="3123354"/>
              </a:xfrm>
              <a:prstGeom prst="rect">
                <a:avLst/>
              </a:prstGeom>
            </p:spPr>
          </p:pic>
          <p:sp>
            <p:nvSpPr>
              <p:cNvPr id="8" name="Rectangle 7">
                <a:extLst>
                  <a:ext uri="{FF2B5EF4-FFF2-40B4-BE49-F238E27FC236}">
                    <a16:creationId xmlns:a16="http://schemas.microsoft.com/office/drawing/2014/main" id="{9CFA62F8-E73A-4B4E-BAA7-4E98F6EF1386}"/>
                  </a:ext>
                </a:extLst>
              </p:cNvPr>
              <p:cNvSpPr/>
              <p:nvPr/>
            </p:nvSpPr>
            <p:spPr>
              <a:xfrm>
                <a:off x="829994" y="4656406"/>
                <a:ext cx="436098"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61037AF7-19EA-1040-AC0C-73CCD9B9DCA7}"/>
                </a:ext>
              </a:extLst>
            </p:cNvPr>
            <p:cNvSpPr/>
            <p:nvPr/>
          </p:nvSpPr>
          <p:spPr>
            <a:xfrm>
              <a:off x="1572314" y="3525809"/>
              <a:ext cx="873561" cy="27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6810351-EE04-0647-A6B4-6DEFE24C9E2F}"/>
              </a:ext>
            </a:extLst>
          </p:cNvPr>
          <p:cNvSpPr txBox="1"/>
          <p:nvPr/>
        </p:nvSpPr>
        <p:spPr>
          <a:xfrm>
            <a:off x="8163487" y="4228833"/>
            <a:ext cx="1369784"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Days post fertilization (</a:t>
            </a:r>
            <a:r>
              <a:rPr lang="en-US" sz="1400" dirty="0" err="1">
                <a:latin typeface="Arial" panose="020B0604020202020204" pitchFamily="34" charset="0"/>
                <a:cs typeface="Arial" panose="020B0604020202020204" pitchFamily="34" charset="0"/>
              </a:rPr>
              <a:t>dpf</a:t>
            </a:r>
            <a:r>
              <a:rPr lang="en-US" sz="1400" dirty="0">
                <a:latin typeface="Arial" panose="020B0604020202020204" pitchFamily="34" charset="0"/>
                <a:cs typeface="Arial" panose="020B0604020202020204" pitchFamily="34" charset="0"/>
              </a:rPr>
              <a:t>)</a:t>
            </a:r>
          </a:p>
        </p:txBody>
      </p:sp>
      <p:grpSp>
        <p:nvGrpSpPr>
          <p:cNvPr id="50" name="Group 49">
            <a:extLst>
              <a:ext uri="{FF2B5EF4-FFF2-40B4-BE49-F238E27FC236}">
                <a16:creationId xmlns:a16="http://schemas.microsoft.com/office/drawing/2014/main" id="{53106435-DAC1-FE42-B1D3-E392BADEFE68}"/>
              </a:ext>
            </a:extLst>
          </p:cNvPr>
          <p:cNvGrpSpPr/>
          <p:nvPr/>
        </p:nvGrpSpPr>
        <p:grpSpPr>
          <a:xfrm>
            <a:off x="295621" y="3670779"/>
            <a:ext cx="7642235" cy="1947758"/>
            <a:chOff x="556884" y="3670779"/>
            <a:chExt cx="8384526" cy="1947758"/>
          </a:xfrm>
        </p:grpSpPr>
        <p:grpSp>
          <p:nvGrpSpPr>
            <p:cNvPr id="31" name="Group 30">
              <a:extLst>
                <a:ext uri="{FF2B5EF4-FFF2-40B4-BE49-F238E27FC236}">
                  <a16:creationId xmlns:a16="http://schemas.microsoft.com/office/drawing/2014/main" id="{35EF794C-75EC-744F-B25E-4EAA39EFDB46}"/>
                </a:ext>
              </a:extLst>
            </p:cNvPr>
            <p:cNvGrpSpPr/>
            <p:nvPr/>
          </p:nvGrpSpPr>
          <p:grpSpPr>
            <a:xfrm>
              <a:off x="556884" y="3670779"/>
              <a:ext cx="8384526" cy="896608"/>
              <a:chOff x="494538" y="2423866"/>
              <a:chExt cx="8384526" cy="896608"/>
            </a:xfrm>
          </p:grpSpPr>
          <p:cxnSp>
            <p:nvCxnSpPr>
              <p:cNvPr id="5" name="Straight Connector 4">
                <a:extLst>
                  <a:ext uri="{FF2B5EF4-FFF2-40B4-BE49-F238E27FC236}">
                    <a16:creationId xmlns:a16="http://schemas.microsoft.com/office/drawing/2014/main" id="{B44AEB1C-91EA-A54B-9C2E-BDE94181801C}"/>
                  </a:ext>
                </a:extLst>
              </p:cNvPr>
              <p:cNvCxnSpPr>
                <a:cxnSpLocks/>
              </p:cNvCxnSpPr>
              <p:nvPr/>
            </p:nvCxnSpPr>
            <p:spPr>
              <a:xfrm flipV="1">
                <a:off x="694452" y="2648220"/>
                <a:ext cx="8184612" cy="435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814857-2CD7-F74F-A1CC-AC028D6E173B}"/>
                  </a:ext>
                </a:extLst>
              </p:cNvPr>
              <p:cNvCxnSpPr>
                <a:cxnSpLocks/>
              </p:cNvCxnSpPr>
              <p:nvPr/>
            </p:nvCxnSpPr>
            <p:spPr>
              <a:xfrm>
                <a:off x="694451"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0D9197-0AB2-6F41-A9A4-A637DE740FC9}"/>
                  </a:ext>
                </a:extLst>
              </p:cNvPr>
              <p:cNvCxnSpPr>
                <a:cxnSpLocks/>
              </p:cNvCxnSpPr>
              <p:nvPr/>
            </p:nvCxnSpPr>
            <p:spPr>
              <a:xfrm>
                <a:off x="1749059"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2CC180-3E4E-6945-908B-1C00A5700476}"/>
                  </a:ext>
                </a:extLst>
              </p:cNvPr>
              <p:cNvCxnSpPr>
                <a:cxnSpLocks/>
              </p:cNvCxnSpPr>
              <p:nvPr/>
            </p:nvCxnSpPr>
            <p:spPr>
              <a:xfrm>
                <a:off x="2803667"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345A01-B2D5-DF4F-BBE5-3A15C9CA269B}"/>
                  </a:ext>
                </a:extLst>
              </p:cNvPr>
              <p:cNvCxnSpPr>
                <a:cxnSpLocks/>
              </p:cNvCxnSpPr>
              <p:nvPr/>
            </p:nvCxnSpPr>
            <p:spPr>
              <a:xfrm>
                <a:off x="3858275"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AC8CF24-32F4-D74C-9051-55263AD8EE52}"/>
                  </a:ext>
                </a:extLst>
              </p:cNvPr>
              <p:cNvCxnSpPr>
                <a:cxnSpLocks/>
              </p:cNvCxnSpPr>
              <p:nvPr/>
            </p:nvCxnSpPr>
            <p:spPr>
              <a:xfrm>
                <a:off x="4912883"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73B8F6A-1E41-B645-8E87-254FA04C9DEB}"/>
                  </a:ext>
                </a:extLst>
              </p:cNvPr>
              <p:cNvCxnSpPr>
                <a:cxnSpLocks/>
              </p:cNvCxnSpPr>
              <p:nvPr/>
            </p:nvCxnSpPr>
            <p:spPr>
              <a:xfrm>
                <a:off x="5967491"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6FF17D-148E-EE4E-82C2-37FFF3BED594}"/>
                  </a:ext>
                </a:extLst>
              </p:cNvPr>
              <p:cNvSpPr txBox="1"/>
              <p:nvPr/>
            </p:nvSpPr>
            <p:spPr>
              <a:xfrm>
                <a:off x="494538"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19 </a:t>
                </a:r>
              </a:p>
            </p:txBody>
          </p:sp>
          <p:sp>
            <p:nvSpPr>
              <p:cNvPr id="20" name="TextBox 19">
                <a:extLst>
                  <a:ext uri="{FF2B5EF4-FFF2-40B4-BE49-F238E27FC236}">
                    <a16:creationId xmlns:a16="http://schemas.microsoft.com/office/drawing/2014/main" id="{805169AE-07EF-6C42-88BA-A7CF18B51C3A}"/>
                  </a:ext>
                </a:extLst>
              </p:cNvPr>
              <p:cNvSpPr txBox="1"/>
              <p:nvPr/>
            </p:nvSpPr>
            <p:spPr>
              <a:xfrm>
                <a:off x="1574217"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21 </a:t>
                </a:r>
              </a:p>
            </p:txBody>
          </p:sp>
          <p:sp>
            <p:nvSpPr>
              <p:cNvPr id="21" name="TextBox 20">
                <a:extLst>
                  <a:ext uri="{FF2B5EF4-FFF2-40B4-BE49-F238E27FC236}">
                    <a16:creationId xmlns:a16="http://schemas.microsoft.com/office/drawing/2014/main" id="{DB493251-C111-424A-B94A-73D36742E0D4}"/>
                  </a:ext>
                </a:extLst>
              </p:cNvPr>
              <p:cNvSpPr txBox="1"/>
              <p:nvPr/>
            </p:nvSpPr>
            <p:spPr>
              <a:xfrm>
                <a:off x="2653896"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23 </a:t>
                </a:r>
              </a:p>
            </p:txBody>
          </p:sp>
          <p:sp>
            <p:nvSpPr>
              <p:cNvPr id="22" name="TextBox 21">
                <a:extLst>
                  <a:ext uri="{FF2B5EF4-FFF2-40B4-BE49-F238E27FC236}">
                    <a16:creationId xmlns:a16="http://schemas.microsoft.com/office/drawing/2014/main" id="{10EA6CCF-4FB8-B94E-A176-E2BEDF1FC0FC}"/>
                  </a:ext>
                </a:extLst>
              </p:cNvPr>
              <p:cNvSpPr txBox="1"/>
              <p:nvPr/>
            </p:nvSpPr>
            <p:spPr>
              <a:xfrm>
                <a:off x="3721577"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25 </a:t>
                </a:r>
              </a:p>
            </p:txBody>
          </p:sp>
          <p:sp>
            <p:nvSpPr>
              <p:cNvPr id="23" name="TextBox 22">
                <a:extLst>
                  <a:ext uri="{FF2B5EF4-FFF2-40B4-BE49-F238E27FC236}">
                    <a16:creationId xmlns:a16="http://schemas.microsoft.com/office/drawing/2014/main" id="{49CCC440-1291-ED41-922F-4C135396C0D4}"/>
                  </a:ext>
                </a:extLst>
              </p:cNvPr>
              <p:cNvSpPr txBox="1"/>
              <p:nvPr/>
            </p:nvSpPr>
            <p:spPr>
              <a:xfrm>
                <a:off x="4751801"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27 </a:t>
                </a:r>
              </a:p>
            </p:txBody>
          </p:sp>
          <p:sp>
            <p:nvSpPr>
              <p:cNvPr id="24" name="TextBox 23">
                <a:extLst>
                  <a:ext uri="{FF2B5EF4-FFF2-40B4-BE49-F238E27FC236}">
                    <a16:creationId xmlns:a16="http://schemas.microsoft.com/office/drawing/2014/main" id="{02A52D17-51B4-D24B-86A6-723405C05C3C}"/>
                  </a:ext>
                </a:extLst>
              </p:cNvPr>
              <p:cNvSpPr txBox="1"/>
              <p:nvPr/>
            </p:nvSpPr>
            <p:spPr>
              <a:xfrm>
                <a:off x="5818601"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29 </a:t>
                </a:r>
              </a:p>
            </p:txBody>
          </p:sp>
          <p:cxnSp>
            <p:nvCxnSpPr>
              <p:cNvPr id="25" name="Straight Connector 24">
                <a:extLst>
                  <a:ext uri="{FF2B5EF4-FFF2-40B4-BE49-F238E27FC236}">
                    <a16:creationId xmlns:a16="http://schemas.microsoft.com/office/drawing/2014/main" id="{8DD00610-C258-F542-B36B-1F99D3D67875}"/>
                  </a:ext>
                </a:extLst>
              </p:cNvPr>
              <p:cNvCxnSpPr>
                <a:cxnSpLocks/>
              </p:cNvCxnSpPr>
              <p:nvPr/>
            </p:nvCxnSpPr>
            <p:spPr>
              <a:xfrm>
                <a:off x="7022099" y="2423866"/>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FB615A5-C2AC-0E44-840A-0E67C06BEF8C}"/>
                  </a:ext>
                </a:extLst>
              </p:cNvPr>
              <p:cNvSpPr txBox="1"/>
              <p:nvPr/>
            </p:nvSpPr>
            <p:spPr>
              <a:xfrm>
                <a:off x="6848825" y="2981920"/>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31 </a:t>
                </a:r>
              </a:p>
            </p:txBody>
          </p:sp>
        </p:grpSp>
        <p:cxnSp>
          <p:nvCxnSpPr>
            <p:cNvPr id="34" name="Straight Arrow Connector 33">
              <a:extLst>
                <a:ext uri="{FF2B5EF4-FFF2-40B4-BE49-F238E27FC236}">
                  <a16:creationId xmlns:a16="http://schemas.microsoft.com/office/drawing/2014/main" id="{E8451587-5859-7C42-8046-150C0F6F0FD1}"/>
                </a:ext>
              </a:extLst>
            </p:cNvPr>
            <p:cNvCxnSpPr>
              <a:cxnSpLocks/>
            </p:cNvCxnSpPr>
            <p:nvPr/>
          </p:nvCxnSpPr>
          <p:spPr>
            <a:xfrm>
              <a:off x="756797" y="4675913"/>
              <a:ext cx="0" cy="942624"/>
            </a:xfrm>
            <a:prstGeom prst="straightConnector1">
              <a:avLst/>
            </a:prstGeom>
            <a:ln w="31750">
              <a:solidFill>
                <a:srgbClr val="FF866D"/>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0B0F2-A7B7-4A4D-8B3B-19D171473263}"/>
                </a:ext>
              </a:extLst>
            </p:cNvPr>
            <p:cNvCxnSpPr>
              <a:cxnSpLocks/>
            </p:cNvCxnSpPr>
            <p:nvPr/>
          </p:nvCxnSpPr>
          <p:spPr>
            <a:xfrm>
              <a:off x="1811405" y="4675913"/>
              <a:ext cx="0" cy="942624"/>
            </a:xfrm>
            <a:prstGeom prst="straightConnector1">
              <a:avLst/>
            </a:prstGeom>
            <a:ln w="31750">
              <a:solidFill>
                <a:srgbClr val="FF866D"/>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AFC30D-DDDB-AC40-862C-B8EF65D00C48}"/>
                </a:ext>
              </a:extLst>
            </p:cNvPr>
            <p:cNvCxnSpPr>
              <a:cxnSpLocks/>
            </p:cNvCxnSpPr>
            <p:nvPr/>
          </p:nvCxnSpPr>
          <p:spPr>
            <a:xfrm>
              <a:off x="2866013" y="4675913"/>
              <a:ext cx="0" cy="942624"/>
            </a:xfrm>
            <a:prstGeom prst="straightConnector1">
              <a:avLst/>
            </a:prstGeom>
            <a:ln w="31750">
              <a:solidFill>
                <a:srgbClr val="FF866D"/>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D03D2D6-C1DE-7A4E-924A-2A8CA9A63495}"/>
                </a:ext>
              </a:extLst>
            </p:cNvPr>
            <p:cNvCxnSpPr>
              <a:cxnSpLocks/>
            </p:cNvCxnSpPr>
            <p:nvPr/>
          </p:nvCxnSpPr>
          <p:spPr>
            <a:xfrm>
              <a:off x="3920621" y="4675913"/>
              <a:ext cx="0" cy="942624"/>
            </a:xfrm>
            <a:prstGeom prst="straightConnector1">
              <a:avLst/>
            </a:prstGeom>
            <a:ln w="31750">
              <a:solidFill>
                <a:srgbClr val="FF866D"/>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3C36EC-5AAA-7F47-94ED-F7FDED44BCFC}"/>
                </a:ext>
              </a:extLst>
            </p:cNvPr>
            <p:cNvCxnSpPr>
              <a:cxnSpLocks/>
            </p:cNvCxnSpPr>
            <p:nvPr/>
          </p:nvCxnSpPr>
          <p:spPr>
            <a:xfrm>
              <a:off x="4975229" y="4675913"/>
              <a:ext cx="0" cy="942624"/>
            </a:xfrm>
            <a:prstGeom prst="straightConnector1">
              <a:avLst/>
            </a:prstGeom>
            <a:ln w="31750">
              <a:solidFill>
                <a:srgbClr val="FF866D"/>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14FD964-5F98-5242-BF15-8FA06840E138}"/>
                </a:ext>
              </a:extLst>
            </p:cNvPr>
            <p:cNvCxnSpPr>
              <a:cxnSpLocks/>
            </p:cNvCxnSpPr>
            <p:nvPr/>
          </p:nvCxnSpPr>
          <p:spPr>
            <a:xfrm>
              <a:off x="6029837" y="4675913"/>
              <a:ext cx="0" cy="942624"/>
            </a:xfrm>
            <a:prstGeom prst="straightConnector1">
              <a:avLst/>
            </a:prstGeom>
            <a:ln w="31750">
              <a:solidFill>
                <a:srgbClr val="FF866D"/>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8CDFD80-3004-BA49-9466-BC21D8E05041}"/>
                </a:ext>
              </a:extLst>
            </p:cNvPr>
            <p:cNvCxnSpPr>
              <a:cxnSpLocks/>
            </p:cNvCxnSpPr>
            <p:nvPr/>
          </p:nvCxnSpPr>
          <p:spPr>
            <a:xfrm>
              <a:off x="7084445" y="4675913"/>
              <a:ext cx="0" cy="942624"/>
            </a:xfrm>
            <a:prstGeom prst="straightConnector1">
              <a:avLst/>
            </a:prstGeom>
            <a:ln w="31750">
              <a:solidFill>
                <a:srgbClr val="FF866D"/>
              </a:solidFill>
              <a:prstDash val="dash"/>
              <a:tailEnd type="stealth" w="lg" len="lg"/>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629E0644-B6C8-5547-8373-B7CD03CAE7E0}"/>
              </a:ext>
            </a:extLst>
          </p:cNvPr>
          <p:cNvSpPr txBox="1"/>
          <p:nvPr/>
        </p:nvSpPr>
        <p:spPr>
          <a:xfrm>
            <a:off x="2559688" y="1313804"/>
            <a:ext cx="253146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temperature treatment:</a:t>
            </a:r>
          </a:p>
        </p:txBody>
      </p:sp>
      <p:sp>
        <p:nvSpPr>
          <p:cNvPr id="45" name="Rectangle 44">
            <a:extLst>
              <a:ext uri="{FF2B5EF4-FFF2-40B4-BE49-F238E27FC236}">
                <a16:creationId xmlns:a16="http://schemas.microsoft.com/office/drawing/2014/main" id="{9B7777C2-9E11-4148-ABE4-AFB06E551B65}"/>
              </a:ext>
            </a:extLst>
          </p:cNvPr>
          <p:cNvSpPr/>
          <p:nvPr/>
        </p:nvSpPr>
        <p:spPr>
          <a:xfrm>
            <a:off x="3934455" y="1694218"/>
            <a:ext cx="1143349" cy="423638"/>
          </a:xfrm>
          <a:prstGeom prst="rect">
            <a:avLst/>
          </a:prstGeom>
          <a:solidFill>
            <a:srgbClr val="FF38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3EA2930-B334-6C42-A3DB-27837D244C55}"/>
              </a:ext>
            </a:extLst>
          </p:cNvPr>
          <p:cNvSpPr txBox="1"/>
          <p:nvPr/>
        </p:nvSpPr>
        <p:spPr>
          <a:xfrm>
            <a:off x="2850434" y="1695987"/>
            <a:ext cx="75854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23°C</a:t>
            </a:r>
          </a:p>
        </p:txBody>
      </p:sp>
      <p:sp>
        <p:nvSpPr>
          <p:cNvPr id="47" name="TextBox 46">
            <a:extLst>
              <a:ext uri="{FF2B5EF4-FFF2-40B4-BE49-F238E27FC236}">
                <a16:creationId xmlns:a16="http://schemas.microsoft.com/office/drawing/2014/main" id="{69B33B94-C65A-6D4E-8749-2356E1A4CE5B}"/>
              </a:ext>
            </a:extLst>
          </p:cNvPr>
          <p:cNvSpPr txBox="1"/>
          <p:nvPr/>
        </p:nvSpPr>
        <p:spPr>
          <a:xfrm>
            <a:off x="4095485" y="1695987"/>
            <a:ext cx="75854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29°C</a:t>
            </a:r>
          </a:p>
        </p:txBody>
      </p:sp>
      <p:cxnSp>
        <p:nvCxnSpPr>
          <p:cNvPr id="48" name="Straight Connector 47">
            <a:extLst>
              <a:ext uri="{FF2B5EF4-FFF2-40B4-BE49-F238E27FC236}">
                <a16:creationId xmlns:a16="http://schemas.microsoft.com/office/drawing/2014/main" id="{E90A67B0-4800-9944-9A41-7B9480D4D188}"/>
              </a:ext>
            </a:extLst>
          </p:cNvPr>
          <p:cNvCxnSpPr>
            <a:cxnSpLocks/>
          </p:cNvCxnSpPr>
          <p:nvPr/>
        </p:nvCxnSpPr>
        <p:spPr>
          <a:xfrm flipV="1">
            <a:off x="1467845" y="2454919"/>
            <a:ext cx="4751410" cy="1"/>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0A741C-A4DE-1147-A217-365557C59721}"/>
              </a:ext>
            </a:extLst>
          </p:cNvPr>
          <p:cNvCxnSpPr>
            <a:cxnSpLocks/>
          </p:cNvCxnSpPr>
          <p:nvPr/>
        </p:nvCxnSpPr>
        <p:spPr>
          <a:xfrm>
            <a:off x="7115271" y="3642112"/>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A814FF-327B-1B40-8671-FC331A8A0BFB}"/>
              </a:ext>
            </a:extLst>
          </p:cNvPr>
          <p:cNvCxnSpPr>
            <a:cxnSpLocks/>
          </p:cNvCxnSpPr>
          <p:nvPr/>
        </p:nvCxnSpPr>
        <p:spPr>
          <a:xfrm>
            <a:off x="7937856" y="3627217"/>
            <a:ext cx="0" cy="535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EAEE87E-B0D5-0C4E-BEE4-6899D31D894E}"/>
              </a:ext>
            </a:extLst>
          </p:cNvPr>
          <p:cNvSpPr txBox="1"/>
          <p:nvPr/>
        </p:nvSpPr>
        <p:spPr>
          <a:xfrm>
            <a:off x="6913367" y="4228833"/>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33 </a:t>
            </a:r>
          </a:p>
        </p:txBody>
      </p:sp>
      <p:sp>
        <p:nvSpPr>
          <p:cNvPr id="55" name="TextBox 54">
            <a:extLst>
              <a:ext uri="{FF2B5EF4-FFF2-40B4-BE49-F238E27FC236}">
                <a16:creationId xmlns:a16="http://schemas.microsoft.com/office/drawing/2014/main" id="{6BD821F8-D6AA-6948-B5FF-51666EDB2482}"/>
              </a:ext>
            </a:extLst>
          </p:cNvPr>
          <p:cNvSpPr txBox="1"/>
          <p:nvPr/>
        </p:nvSpPr>
        <p:spPr>
          <a:xfrm>
            <a:off x="7753425" y="4228833"/>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35 </a:t>
            </a:r>
          </a:p>
        </p:txBody>
      </p:sp>
      <p:cxnSp>
        <p:nvCxnSpPr>
          <p:cNvPr id="56" name="Straight Connector 55">
            <a:extLst>
              <a:ext uri="{FF2B5EF4-FFF2-40B4-BE49-F238E27FC236}">
                <a16:creationId xmlns:a16="http://schemas.microsoft.com/office/drawing/2014/main" id="{89D47E15-F01F-9841-A4A6-3124ED6CB3C6}"/>
              </a:ext>
            </a:extLst>
          </p:cNvPr>
          <p:cNvCxnSpPr>
            <a:cxnSpLocks/>
          </p:cNvCxnSpPr>
          <p:nvPr/>
        </p:nvCxnSpPr>
        <p:spPr>
          <a:xfrm>
            <a:off x="6199884" y="2272039"/>
            <a:ext cx="0"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6E06250-41EC-3345-B5DF-2C6AA7BF026E}"/>
              </a:ext>
            </a:extLst>
          </p:cNvPr>
          <p:cNvCxnSpPr>
            <a:cxnSpLocks/>
          </p:cNvCxnSpPr>
          <p:nvPr/>
        </p:nvCxnSpPr>
        <p:spPr>
          <a:xfrm>
            <a:off x="1451522" y="2272039"/>
            <a:ext cx="0"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80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48A1-610E-C44A-92F7-A491606F2186}"/>
              </a:ext>
            </a:extLst>
          </p:cNvPr>
          <p:cNvSpPr>
            <a:spLocks noGrp="1"/>
          </p:cNvSpPr>
          <p:nvPr>
            <p:ph type="title"/>
          </p:nvPr>
        </p:nvSpPr>
        <p:spPr>
          <a:xfrm>
            <a:off x="240632" y="268874"/>
            <a:ext cx="8903368" cy="1325563"/>
          </a:xfrm>
        </p:spPr>
        <p:txBody>
          <a:bodyPr/>
          <a:lstStyle/>
          <a:p>
            <a:r>
              <a:rPr lang="en-US" dirty="0"/>
              <a:t>Proteomics = global protein inventory</a:t>
            </a:r>
          </a:p>
        </p:txBody>
      </p:sp>
      <p:pic>
        <p:nvPicPr>
          <p:cNvPr id="3" name="Picture 2">
            <a:extLst>
              <a:ext uri="{FF2B5EF4-FFF2-40B4-BE49-F238E27FC236}">
                <a16:creationId xmlns:a16="http://schemas.microsoft.com/office/drawing/2014/main" id="{8E23ECCF-6592-B54D-9D69-5E3BAC157E18}"/>
              </a:ext>
            </a:extLst>
          </p:cNvPr>
          <p:cNvPicPr>
            <a:picLocks noChangeAspect="1"/>
          </p:cNvPicPr>
          <p:nvPr/>
        </p:nvPicPr>
        <p:blipFill>
          <a:blip r:embed="rId2"/>
          <a:stretch>
            <a:fillRect/>
          </a:stretch>
        </p:blipFill>
        <p:spPr>
          <a:xfrm>
            <a:off x="1409081" y="3855981"/>
            <a:ext cx="6325838" cy="2815163"/>
          </a:xfrm>
          <a:prstGeom prst="rect">
            <a:avLst/>
          </a:prstGeom>
        </p:spPr>
      </p:pic>
      <p:sp>
        <p:nvSpPr>
          <p:cNvPr id="6" name="TextBox 5">
            <a:extLst>
              <a:ext uri="{FF2B5EF4-FFF2-40B4-BE49-F238E27FC236}">
                <a16:creationId xmlns:a16="http://schemas.microsoft.com/office/drawing/2014/main" id="{DFA1B8D8-BE44-0449-B6FA-C80BEEB8B55E}"/>
              </a:ext>
            </a:extLst>
          </p:cNvPr>
          <p:cNvSpPr txBox="1"/>
          <p:nvPr/>
        </p:nvSpPr>
        <p:spPr>
          <a:xfrm>
            <a:off x="924049" y="1594437"/>
            <a:ext cx="7956313"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Proteins are the active players in the cell that carry out biological processes</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Non-biased birds eye view of all proteins present and their abundances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We can infer what processes are going on</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We can make comparisons between individuals and see what processes may underlie different outcomes </a:t>
            </a:r>
          </a:p>
        </p:txBody>
      </p:sp>
      <p:sp>
        <p:nvSpPr>
          <p:cNvPr id="7" name="TextBox 6">
            <a:extLst>
              <a:ext uri="{FF2B5EF4-FFF2-40B4-BE49-F238E27FC236}">
                <a16:creationId xmlns:a16="http://schemas.microsoft.com/office/drawing/2014/main" id="{0F71C545-BABA-1041-95BA-53FBA620ECE4}"/>
              </a:ext>
            </a:extLst>
          </p:cNvPr>
          <p:cNvSpPr txBox="1"/>
          <p:nvPr/>
        </p:nvSpPr>
        <p:spPr>
          <a:xfrm>
            <a:off x="3201902" y="3686704"/>
            <a:ext cx="2250937"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Proteomics workflow</a:t>
            </a:r>
          </a:p>
        </p:txBody>
      </p:sp>
    </p:spTree>
    <p:extLst>
      <p:ext uri="{BB962C8B-B14F-4D97-AF65-F5344CB8AC3E}">
        <p14:creationId xmlns:p14="http://schemas.microsoft.com/office/powerpoint/2010/main" val="642397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A9A7D-6AD5-9740-9F6B-317EA62544F8}"/>
              </a:ext>
            </a:extLst>
          </p:cNvPr>
          <p:cNvSpPr>
            <a:spLocks noGrp="1"/>
          </p:cNvSpPr>
          <p:nvPr>
            <p:ph type="title"/>
          </p:nvPr>
        </p:nvSpPr>
        <p:spPr/>
        <p:txBody>
          <a:bodyPr/>
          <a:lstStyle/>
          <a:p>
            <a:pPr algn="ctr"/>
            <a:r>
              <a:rPr lang="en-US" dirty="0"/>
              <a:t>Proteomics comparisons</a:t>
            </a:r>
          </a:p>
        </p:txBody>
      </p:sp>
      <p:sp>
        <p:nvSpPr>
          <p:cNvPr id="4" name="Rectangle 3">
            <a:extLst>
              <a:ext uri="{FF2B5EF4-FFF2-40B4-BE49-F238E27FC236}">
                <a16:creationId xmlns:a16="http://schemas.microsoft.com/office/drawing/2014/main" id="{5661C873-6435-C442-BD4D-68C1CE5C29DF}"/>
              </a:ext>
            </a:extLst>
          </p:cNvPr>
          <p:cNvSpPr/>
          <p:nvPr/>
        </p:nvSpPr>
        <p:spPr>
          <a:xfrm>
            <a:off x="3586897" y="4278173"/>
            <a:ext cx="1143349" cy="423638"/>
          </a:xfrm>
          <a:prstGeom prst="rect">
            <a:avLst/>
          </a:prstGeom>
          <a:solidFill>
            <a:srgbClr val="36F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BD10A1-A77D-1B47-B855-B45C0E4B05E2}"/>
              </a:ext>
            </a:extLst>
          </p:cNvPr>
          <p:cNvSpPr/>
          <p:nvPr/>
        </p:nvSpPr>
        <p:spPr>
          <a:xfrm>
            <a:off x="4864028" y="4278173"/>
            <a:ext cx="1143349" cy="423638"/>
          </a:xfrm>
          <a:prstGeom prst="rect">
            <a:avLst/>
          </a:prstGeom>
          <a:solidFill>
            <a:srgbClr val="FF38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1A724F8-F1ED-C14B-8A3A-3E24FB6C26F6}"/>
              </a:ext>
            </a:extLst>
          </p:cNvPr>
          <p:cNvSpPr txBox="1"/>
          <p:nvPr/>
        </p:nvSpPr>
        <p:spPr>
          <a:xfrm>
            <a:off x="3780007" y="4279942"/>
            <a:ext cx="75854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23°C</a:t>
            </a:r>
          </a:p>
        </p:txBody>
      </p:sp>
      <p:sp>
        <p:nvSpPr>
          <p:cNvPr id="7" name="TextBox 6">
            <a:extLst>
              <a:ext uri="{FF2B5EF4-FFF2-40B4-BE49-F238E27FC236}">
                <a16:creationId xmlns:a16="http://schemas.microsoft.com/office/drawing/2014/main" id="{50C22CA6-A3D7-EB40-8C55-4B64C181CBC2}"/>
              </a:ext>
            </a:extLst>
          </p:cNvPr>
          <p:cNvSpPr txBox="1"/>
          <p:nvPr/>
        </p:nvSpPr>
        <p:spPr>
          <a:xfrm>
            <a:off x="5025058" y="4279942"/>
            <a:ext cx="75854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29°C</a:t>
            </a:r>
          </a:p>
        </p:txBody>
      </p:sp>
      <p:sp>
        <p:nvSpPr>
          <p:cNvPr id="8" name="TextBox 7">
            <a:extLst>
              <a:ext uri="{FF2B5EF4-FFF2-40B4-BE49-F238E27FC236}">
                <a16:creationId xmlns:a16="http://schemas.microsoft.com/office/drawing/2014/main" id="{072336CC-D528-974C-B8F4-ED01741F166B}"/>
              </a:ext>
            </a:extLst>
          </p:cNvPr>
          <p:cNvSpPr txBox="1"/>
          <p:nvPr/>
        </p:nvSpPr>
        <p:spPr>
          <a:xfrm>
            <a:off x="3282519" y="3235169"/>
            <a:ext cx="3211185" cy="1569660"/>
          </a:xfrm>
          <a:prstGeom prst="rect">
            <a:avLst/>
          </a:prstGeom>
          <a:noFill/>
        </p:spPr>
        <p:txBody>
          <a:bodyPr wrap="square" rtlCol="0">
            <a:spAutoFit/>
          </a:bodyPr>
          <a:lstStyle/>
          <a:p>
            <a:pPr algn="ctr"/>
            <a:r>
              <a:rPr lang="en-US" sz="2000" b="1" dirty="0"/>
              <a:t>2. Temperature effect:</a:t>
            </a:r>
          </a:p>
          <a:p>
            <a:pPr algn="ctr"/>
            <a:r>
              <a:rPr lang="en-US" dirty="0"/>
              <a:t>Proteins abundance differences driven by  temperature</a:t>
            </a:r>
          </a:p>
          <a:p>
            <a:pPr algn="ctr"/>
            <a:endParaRPr lang="en-US" sz="2000" b="1" dirty="0"/>
          </a:p>
          <a:p>
            <a:pPr algn="ctr"/>
            <a:endParaRPr lang="en-US" sz="2000" b="1" dirty="0"/>
          </a:p>
        </p:txBody>
      </p:sp>
      <p:grpSp>
        <p:nvGrpSpPr>
          <p:cNvPr id="23" name="Group 22">
            <a:extLst>
              <a:ext uri="{FF2B5EF4-FFF2-40B4-BE49-F238E27FC236}">
                <a16:creationId xmlns:a16="http://schemas.microsoft.com/office/drawing/2014/main" id="{6C620F86-2DBD-8F47-994D-FCA2A0490436}"/>
              </a:ext>
            </a:extLst>
          </p:cNvPr>
          <p:cNvGrpSpPr/>
          <p:nvPr/>
        </p:nvGrpSpPr>
        <p:grpSpPr>
          <a:xfrm>
            <a:off x="119334" y="1868181"/>
            <a:ext cx="3467563" cy="1475957"/>
            <a:chOff x="119334" y="1953043"/>
            <a:chExt cx="3467563" cy="1475957"/>
          </a:xfrm>
        </p:grpSpPr>
        <p:sp>
          <p:nvSpPr>
            <p:cNvPr id="9" name="Rectangle 8">
              <a:extLst>
                <a:ext uri="{FF2B5EF4-FFF2-40B4-BE49-F238E27FC236}">
                  <a16:creationId xmlns:a16="http://schemas.microsoft.com/office/drawing/2014/main" id="{BA8D896C-748C-3F41-809C-ADE7F3E83583}"/>
                </a:ext>
              </a:extLst>
            </p:cNvPr>
            <p:cNvSpPr/>
            <p:nvPr/>
          </p:nvSpPr>
          <p:spPr>
            <a:xfrm>
              <a:off x="445024" y="3005362"/>
              <a:ext cx="1143349" cy="423638"/>
            </a:xfrm>
            <a:prstGeom prst="rect">
              <a:avLst/>
            </a:prstGeom>
            <a:solidFill>
              <a:srgbClr val="36F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0A09EF-517E-EE4E-973C-130BE7D380A4}"/>
                </a:ext>
              </a:extLst>
            </p:cNvPr>
            <p:cNvSpPr/>
            <p:nvPr/>
          </p:nvSpPr>
          <p:spPr>
            <a:xfrm>
              <a:off x="1722155" y="3005362"/>
              <a:ext cx="1143349" cy="423638"/>
            </a:xfrm>
            <a:prstGeom prst="rect">
              <a:avLst/>
            </a:prstGeom>
            <a:solidFill>
              <a:srgbClr val="FF38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AC48E09-9423-F740-9D48-0A9D67324F1D}"/>
                </a:ext>
              </a:extLst>
            </p:cNvPr>
            <p:cNvSpPr txBox="1"/>
            <p:nvPr/>
          </p:nvSpPr>
          <p:spPr>
            <a:xfrm>
              <a:off x="638134" y="3007131"/>
              <a:ext cx="75854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23°C</a:t>
              </a:r>
            </a:p>
          </p:txBody>
        </p:sp>
        <p:sp>
          <p:nvSpPr>
            <p:cNvPr id="12" name="TextBox 11">
              <a:extLst>
                <a:ext uri="{FF2B5EF4-FFF2-40B4-BE49-F238E27FC236}">
                  <a16:creationId xmlns:a16="http://schemas.microsoft.com/office/drawing/2014/main" id="{0152D2E1-2841-4A4F-B155-0C640CE101A2}"/>
                </a:ext>
              </a:extLst>
            </p:cNvPr>
            <p:cNvSpPr txBox="1"/>
            <p:nvPr/>
          </p:nvSpPr>
          <p:spPr>
            <a:xfrm>
              <a:off x="1883185" y="3007131"/>
              <a:ext cx="75854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29°C</a:t>
              </a:r>
            </a:p>
          </p:txBody>
        </p:sp>
        <p:sp>
          <p:nvSpPr>
            <p:cNvPr id="14" name="TextBox 13">
              <a:extLst>
                <a:ext uri="{FF2B5EF4-FFF2-40B4-BE49-F238E27FC236}">
                  <a16:creationId xmlns:a16="http://schemas.microsoft.com/office/drawing/2014/main" id="{77E7B81B-2727-AF48-8D76-97DDE2AB4A97}"/>
                </a:ext>
              </a:extLst>
            </p:cNvPr>
            <p:cNvSpPr txBox="1"/>
            <p:nvPr/>
          </p:nvSpPr>
          <p:spPr>
            <a:xfrm>
              <a:off x="119334" y="1953043"/>
              <a:ext cx="3467563" cy="1261884"/>
            </a:xfrm>
            <a:prstGeom prst="rect">
              <a:avLst/>
            </a:prstGeom>
            <a:noFill/>
          </p:spPr>
          <p:txBody>
            <a:bodyPr wrap="square" rtlCol="0">
              <a:spAutoFit/>
            </a:bodyPr>
            <a:lstStyle/>
            <a:p>
              <a:pPr algn="ctr"/>
              <a:r>
                <a:rPr lang="en-US" sz="2000" b="1" dirty="0"/>
                <a:t>1. Fundamental development:</a:t>
              </a:r>
            </a:p>
            <a:p>
              <a:pPr algn="ctr"/>
              <a:r>
                <a:rPr lang="en-US" dirty="0"/>
                <a:t>Proteins abundances that commonly change over time</a:t>
              </a:r>
            </a:p>
            <a:p>
              <a:pPr algn="ctr"/>
              <a:endParaRPr lang="en-US" sz="2000" b="1" dirty="0"/>
            </a:p>
          </p:txBody>
        </p:sp>
      </p:grpSp>
      <p:sp>
        <p:nvSpPr>
          <p:cNvPr id="16" name="Rectangle 15">
            <a:extLst>
              <a:ext uri="{FF2B5EF4-FFF2-40B4-BE49-F238E27FC236}">
                <a16:creationId xmlns:a16="http://schemas.microsoft.com/office/drawing/2014/main" id="{50D45574-C7DA-4544-8893-230CD52621F3}"/>
              </a:ext>
            </a:extLst>
          </p:cNvPr>
          <p:cNvSpPr/>
          <p:nvPr/>
        </p:nvSpPr>
        <p:spPr>
          <a:xfrm>
            <a:off x="6150110" y="6049462"/>
            <a:ext cx="1143349" cy="423638"/>
          </a:xfrm>
          <a:prstGeom prst="rect">
            <a:avLst/>
          </a:prstGeom>
          <a:solidFill>
            <a:srgbClr val="36F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0B2BF29-7A50-3F42-A4B5-A4A539375263}"/>
              </a:ext>
            </a:extLst>
          </p:cNvPr>
          <p:cNvSpPr/>
          <p:nvPr/>
        </p:nvSpPr>
        <p:spPr>
          <a:xfrm>
            <a:off x="7427241" y="6049462"/>
            <a:ext cx="1143349" cy="4236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1F4E849-AD36-6E4F-9DC3-3432C368E5F8}"/>
              </a:ext>
            </a:extLst>
          </p:cNvPr>
          <p:cNvSpPr txBox="1"/>
          <p:nvPr/>
        </p:nvSpPr>
        <p:spPr>
          <a:xfrm>
            <a:off x="6343220" y="6051231"/>
            <a:ext cx="75854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23°C</a:t>
            </a:r>
          </a:p>
        </p:txBody>
      </p:sp>
      <p:sp>
        <p:nvSpPr>
          <p:cNvPr id="19" name="TextBox 18">
            <a:extLst>
              <a:ext uri="{FF2B5EF4-FFF2-40B4-BE49-F238E27FC236}">
                <a16:creationId xmlns:a16="http://schemas.microsoft.com/office/drawing/2014/main" id="{137CF5C7-9634-EE46-979F-7B86DF1F71EE}"/>
              </a:ext>
            </a:extLst>
          </p:cNvPr>
          <p:cNvSpPr txBox="1"/>
          <p:nvPr/>
        </p:nvSpPr>
        <p:spPr>
          <a:xfrm>
            <a:off x="7588271" y="6051231"/>
            <a:ext cx="75854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23°C</a:t>
            </a:r>
          </a:p>
        </p:txBody>
      </p:sp>
      <p:sp>
        <p:nvSpPr>
          <p:cNvPr id="20" name="TextBox 19">
            <a:extLst>
              <a:ext uri="{FF2B5EF4-FFF2-40B4-BE49-F238E27FC236}">
                <a16:creationId xmlns:a16="http://schemas.microsoft.com/office/drawing/2014/main" id="{47741133-0835-7146-9302-77A74A894F8B}"/>
              </a:ext>
            </a:extLst>
          </p:cNvPr>
          <p:cNvSpPr txBox="1"/>
          <p:nvPr/>
        </p:nvSpPr>
        <p:spPr>
          <a:xfrm>
            <a:off x="5824420" y="4997143"/>
            <a:ext cx="3211185" cy="1261884"/>
          </a:xfrm>
          <a:prstGeom prst="rect">
            <a:avLst/>
          </a:prstGeom>
          <a:noFill/>
        </p:spPr>
        <p:txBody>
          <a:bodyPr wrap="square" rtlCol="0">
            <a:spAutoFit/>
          </a:bodyPr>
          <a:lstStyle/>
          <a:p>
            <a:pPr algn="ctr"/>
            <a:r>
              <a:rPr lang="en-US" sz="2000" b="1" dirty="0"/>
              <a:t>3. Silo effect:</a:t>
            </a:r>
          </a:p>
          <a:p>
            <a:pPr algn="ctr"/>
            <a:r>
              <a:rPr lang="en-US" dirty="0"/>
              <a:t>Protein abundance differences driven by silo</a:t>
            </a:r>
          </a:p>
          <a:p>
            <a:endParaRPr lang="en-US" sz="2000" b="1" dirty="0"/>
          </a:p>
        </p:txBody>
      </p:sp>
    </p:spTree>
    <p:extLst>
      <p:ext uri="{BB962C8B-B14F-4D97-AF65-F5344CB8AC3E}">
        <p14:creationId xmlns:p14="http://schemas.microsoft.com/office/powerpoint/2010/main" val="33317463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11351</TotalTime>
  <Words>1286</Words>
  <Application>Microsoft Macintosh PowerPoint</Application>
  <PresentationFormat>On-screen Show (4:3)</PresentationFormat>
  <Paragraphs>219</Paragraphs>
  <Slides>22</Slides>
  <Notes>14</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Phosphate Inline</vt:lpstr>
      <vt:lpstr>Office Theme</vt:lpstr>
      <vt:lpstr>PowerPoint Presentation</vt:lpstr>
      <vt:lpstr>Acknowledgements</vt:lpstr>
      <vt:lpstr>Oyster (C.gigas) seed are delicate</vt:lpstr>
      <vt:lpstr>PowerPoint Presentation</vt:lpstr>
      <vt:lpstr>Experimental Design</vt:lpstr>
      <vt:lpstr>Size and survival differences between temperature groups</vt:lpstr>
      <vt:lpstr>Experimental Design</vt:lpstr>
      <vt:lpstr>Proteomics = global protein inventory</vt:lpstr>
      <vt:lpstr>Proteomics comparisons</vt:lpstr>
      <vt:lpstr>Clustering differentially abundant proteins reveals 5 distinct patterns over time </vt:lpstr>
      <vt:lpstr>Early developmental processes that sharply decrease over two days  </vt:lpstr>
      <vt:lpstr>Protein patterns and processes we could expect to see in normal development </vt:lpstr>
      <vt:lpstr>Proteins and processes underlying increased growth and survival at 29°C </vt:lpstr>
      <vt:lpstr>Proteins and processes underlying decreased survival at 23°C </vt:lpstr>
      <vt:lpstr>Significance and the future</vt:lpstr>
      <vt:lpstr>Results: biological processes significantly affected by silo at 23C </vt:lpstr>
      <vt:lpstr>Results: biological processes enriched at 29C</vt:lpstr>
      <vt:lpstr>Early developmental processes that gradually decrease over two days  </vt:lpstr>
      <vt:lpstr>Results: biological processes significantly affected by time </vt:lpstr>
      <vt:lpstr>Results: biological processes significantly affected by time </vt:lpstr>
      <vt:lpstr>Results: biological processes significantly affected by time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protein inventory reveals mechanisms of temperature impact  on oyster development</dc:title>
  <dc:creator>Shelly A Trigg</dc:creator>
  <cp:lastModifiedBy>Shelly A Trigg</cp:lastModifiedBy>
  <cp:revision>88</cp:revision>
  <dcterms:created xsi:type="dcterms:W3CDTF">2019-09-07T19:04:14Z</dcterms:created>
  <dcterms:modified xsi:type="dcterms:W3CDTF">2019-09-19T12:55:48Z</dcterms:modified>
</cp:coreProperties>
</file>